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slides/slide45.xml" ContentType="application/vnd.openxmlformats-officedocument.presentationml.slide+xml"/>
  <Override PartName="/ppt/slides/slide46.xml" ContentType="application/vnd.openxmlformats-officedocument.presentationml.slide+xml"/>
  <Override PartName="/ppt/presentation.xml" ContentType="application/vnd.openxmlformats-officedocument.presentationml.presentation.main+xml"/>
  <Override PartName="/ppt/slides/slide44.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29.xml" ContentType="application/vnd.openxmlformats-officedocument.presentationml.slide+xml"/>
  <Override PartName="/ppt/slides/slide17.xml" ContentType="application/vnd.openxmlformats-officedocument.presentationml.slide+xml"/>
  <Override PartName="/ppt/slides/slide31.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38.xml" ContentType="application/vnd.openxmlformats-officedocument.presentationml.slide+xml"/>
  <Override PartName="/ppt/slides/slide30.xml" ContentType="application/vnd.openxmlformats-officedocument.presentationml.slide+xml"/>
  <Override PartName="/ppt/slides/slide36.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7.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Masters/slideMaster2.xml" ContentType="application/vnd.openxmlformats-officedocument.presentationml.slideMaster+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slideMasters/slideMaster1.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28.xml" ContentType="application/vnd.openxmlformats-officedocument.presentationml.notesSlide+xml"/>
  <Override PartName="/ppt/notesSlides/notesSlide32.xml" ContentType="application/vnd.openxmlformats-officedocument.presentationml.notesSlide+xml"/>
  <Override PartName="/ppt/slideLayouts/slideLayout4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notesSlides/notesSlide10.xml" ContentType="application/vnd.openxmlformats-officedocument.presentationml.notesSlide+xml"/>
  <Override PartName="/ppt/slideLayouts/slideLayout35.xml" ContentType="application/vnd.openxmlformats-officedocument.presentationml.slideLayout+xml"/>
  <Override PartName="/ppt/notesSlides/notesSlide9.xml" ContentType="application/vnd.openxmlformats-officedocument.presentationml.notesSlid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notesSlides/notesSlide11.xml" ContentType="application/vnd.openxmlformats-officedocument.presentationml.notesSlide+xml"/>
  <Override PartName="/ppt/slideLayouts/slideLayout34.xml" ContentType="application/vnd.openxmlformats-officedocument.presentationml.slideLayout+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slideLayouts/slideLayout27.xml" ContentType="application/vnd.openxmlformats-officedocument.presentationml.slideLayout+xml"/>
  <Override PartName="/ppt/notesSlides/notesSlide15.xml" ContentType="application/vnd.openxmlformats-officedocument.presentationml.notesSlide+xml"/>
  <Override PartName="/ppt/slideLayouts/slideLayout48.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notesSlides/notesSlide13.xml" ContentType="application/vnd.openxmlformats-officedocument.presentationml.notesSlide+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43.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47.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44.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slideLayouts/slideLayout45.xml" ContentType="application/vnd.openxmlformats-officedocument.presentationml.slideLayout+xml"/>
  <Override PartName="/ppt/notesSlides/notesSlide27.xml" ContentType="application/vnd.openxmlformats-officedocument.presentationml.notesSlid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46.xml" ContentType="application/vnd.openxmlformats-officedocument.presentationml.slideLayout+xml"/>
  <Override PartName="/ppt/notesSlides/notesSlide16.xml" ContentType="application/vnd.openxmlformats-officedocument.presentationml.notesSlide+xml"/>
  <Override PartName="/ppt/slideLayouts/slideLayout26.xml" ContentType="application/vnd.openxmlformats-officedocument.presentationml.slideLayout+xml"/>
  <Override PartName="/ppt/notesSlides/notesSlide17.xml" ContentType="application/vnd.openxmlformats-officedocument.presentationml.notesSlide+xml"/>
  <Override PartName="/ppt/slideLayouts/slideLayout12.xml" ContentType="application/vnd.openxmlformats-officedocument.presentationml.slideLayout+xml"/>
  <Override PartName="/ppt/notesSlides/notesSlide25.xml" ContentType="application/vnd.openxmlformats-officedocument.presentationml.notesSlide+xml"/>
  <Override PartName="/ppt/slideLayouts/slideLayout13.xml" ContentType="application/vnd.openxmlformats-officedocument.presentationml.slideLayout+xml"/>
  <Override PartName="/ppt/slideLayouts/slideLayout25.xml" ContentType="application/vnd.openxmlformats-officedocument.presentationml.slideLayout+xml"/>
  <Override PartName="/ppt/notesSlides/notesSlide24.xml" ContentType="application/vnd.openxmlformats-officedocument.presentationml.notesSlid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26.xml" ContentType="application/vnd.openxmlformats-officedocument.presentationml.notesSlide+xml"/>
  <Override PartName="/ppt/slideLayouts/slideLayout8.xml" ContentType="application/vnd.openxmlformats-officedocument.presentationml.slideLayout+xml"/>
  <Override PartName="/ppt/notesSlides/notesSlide23.xml" ContentType="application/vnd.openxmlformats-officedocument.presentationml.notesSlide+xml"/>
  <Override PartName="/ppt/slideLayouts/slideLayout14.xml" ContentType="application/vnd.openxmlformats-officedocument.presentationml.slideLayout+xml"/>
  <Override PartName="/ppt/slideLayouts/slideLayout19.xml" ContentType="application/vnd.openxmlformats-officedocument.presentationml.slideLayout+xml"/>
  <Override PartName="/ppt/slideLayouts/slideLayout24.xml" ContentType="application/vnd.openxmlformats-officedocument.presentationml.slideLayout+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notesSlides/notesSlide22.xml" ContentType="application/vnd.openxmlformats-officedocument.presentationml.notesSlid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21.xml" ContentType="application/vnd.openxmlformats-officedocument.presentationml.notesSlide+xml"/>
  <Override PartName="/ppt/theme/theme1.xml" ContentType="application/vnd.openxmlformats-officedocument.theme+xml"/>
  <Override PartName="/ppt/charts/chart11.xml" ContentType="application/vnd.openxmlformats-officedocument.drawingml.chart+xml"/>
  <Override PartName="/ppt/notesMasters/notesMaster1.xml" ContentType="application/vnd.openxmlformats-officedocument.presentationml.notesMaster+xml"/>
  <Override PartName="/ppt/theme/theme2.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charts/chart8.xml" ContentType="application/vnd.openxmlformats-officedocument.drawingml.chart+xml"/>
  <Override PartName="/ppt/theme/themeOverride5.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charts/colors5.xml" ContentType="application/vnd.ms-office.chartcolorstyle+xml"/>
  <Override PartName="/ppt/charts/style5.xml" ContentType="application/vnd.ms-office.chartstyle+xml"/>
  <Override PartName="/ppt/charts/chart6.xml" ContentType="application/vnd.openxmlformats-officedocument.drawingml.chart+xml"/>
  <Override PartName="/ppt/theme/theme5.xml" ContentType="application/vnd.openxmlformats-officedocument.theme+xml"/>
  <Override PartName="/ppt/charts/colors4.xml" ContentType="application/vnd.ms-office.chartcolorstyle+xml"/>
  <Override PartName="/ppt/theme/themeOverride3.xml" ContentType="application/vnd.openxmlformats-officedocument.themeOverride+xml"/>
  <Override PartName="/ppt/charts/chart7.xml" ContentType="application/vnd.openxmlformats-officedocument.drawingml.chart+xml"/>
  <Override PartName="/ppt/theme/themeOverride6.xml" ContentType="application/vnd.openxmlformats-officedocument.themeOverride+xml"/>
  <Override PartName="/ppt/charts/chart12.xml" ContentType="application/vnd.openxmlformats-officedocument.drawingml.chart+xml"/>
  <Override PartName="/ppt/theme/themeOverride8.xml" ContentType="application/vnd.openxmlformats-officedocument.themeOverride+xml"/>
  <Override PartName="/ppt/charts/colors7.xml" ContentType="application/vnd.ms-office.chartcolorstyle+xml"/>
  <Override PartName="/ppt/charts/style7.xml" ContentType="application/vnd.ms-office.chartstyle+xml"/>
  <Override PartName="/ppt/charts/style8.xml" ContentType="application/vnd.ms-office.chartstyle+xml"/>
  <Override PartName="/ppt/charts/colors8.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7.xml" ContentType="application/vnd.openxmlformats-officedocument.themeOverride+xml"/>
  <Override PartName="/ppt/charts/style4.xml" ContentType="application/vnd.ms-office.chartstyle+xml"/>
  <Override PartName="/ppt/charts/colors3.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theme/themeOverride2.xml" ContentType="application/vnd.openxmlformats-officedocument.themeOverride+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charts/colors2.xml" ContentType="application/vnd.ms-office.chartcolorstyle+xml"/>
  <Override PartName="/ppt/charts/style2.xml" ContentType="application/vnd.ms-office.chartstyle+xml"/>
  <Override PartName="/ppt/charts/chart5.xml" ContentType="application/vnd.openxmlformats-officedocument.drawingml.chart+xml"/>
  <Override PartName="/ppt/charts/style3.xml" ContentType="application/vnd.ms-office.chartstyle+xml"/>
  <Override PartName="/ppt/theme/themeOverride1.xml" ContentType="application/vnd.openxmlformats-officedocument.themeOverride+xml"/>
  <Override PartName="/ppt/charts/chart4.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Lst>
  <p:notesMasterIdLst>
    <p:notesMasterId r:id="rId53"/>
  </p:notesMasterIdLst>
  <p:sldIdLst>
    <p:sldId id="313" r:id="rId7"/>
    <p:sldId id="314" r:id="rId8"/>
    <p:sldId id="281" r:id="rId9"/>
    <p:sldId id="283" r:id="rId10"/>
    <p:sldId id="257" r:id="rId11"/>
    <p:sldId id="258" r:id="rId12"/>
    <p:sldId id="259" r:id="rId13"/>
    <p:sldId id="282" r:id="rId14"/>
    <p:sldId id="288" r:id="rId15"/>
    <p:sldId id="262" r:id="rId16"/>
    <p:sldId id="285" r:id="rId17"/>
    <p:sldId id="287" r:id="rId18"/>
    <p:sldId id="290" r:id="rId19"/>
    <p:sldId id="305" r:id="rId20"/>
    <p:sldId id="263" r:id="rId21"/>
    <p:sldId id="264" r:id="rId22"/>
    <p:sldId id="265" r:id="rId23"/>
    <p:sldId id="266" r:id="rId24"/>
    <p:sldId id="267" r:id="rId25"/>
    <p:sldId id="268" r:id="rId26"/>
    <p:sldId id="269" r:id="rId27"/>
    <p:sldId id="270" r:id="rId28"/>
    <p:sldId id="271" r:id="rId29"/>
    <p:sldId id="272" r:id="rId30"/>
    <p:sldId id="289"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275" r:id="rId45"/>
    <p:sldId id="276" r:id="rId46"/>
    <p:sldId id="309" r:id="rId47"/>
    <p:sldId id="312" r:id="rId48"/>
    <p:sldId id="277" r:id="rId49"/>
    <p:sldId id="278" r:id="rId50"/>
    <p:sldId id="308" r:id="rId51"/>
    <p:sldId id="315"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Chrissie)" id="{0DB8D845-02A0-4D8E-9B17-1D125A5E5F87}">
          <p14:sldIdLst>
            <p14:sldId id="313"/>
            <p14:sldId id="314"/>
            <p14:sldId id="281"/>
            <p14:sldId id="283"/>
            <p14:sldId id="257"/>
            <p14:sldId id="258"/>
            <p14:sldId id="259"/>
            <p14:sldId id="282"/>
            <p14:sldId id="288"/>
            <p14:sldId id="262"/>
            <p14:sldId id="285"/>
            <p14:sldId id="287"/>
            <p14:sldId id="290"/>
          </p14:sldIdLst>
        </p14:section>
        <p14:section name="BCHC ECA Results (Meghan)" id="{CF0C63DE-5D2D-46A9-8F0D-733DFBA1F03D}">
          <p14:sldIdLst>
            <p14:sldId id="305"/>
            <p14:sldId id="263"/>
            <p14:sldId id="264"/>
            <p14:sldId id="265"/>
            <p14:sldId id="266"/>
            <p14:sldId id="267"/>
            <p14:sldId id="268"/>
            <p14:sldId id="269"/>
            <p14:sldId id="270"/>
            <p14:sldId id="271"/>
            <p14:sldId id="272"/>
          </p14:sldIdLst>
        </p14:section>
        <p14:section name="State Results (Jessica)" id="{2DABA0C0-7F8A-44A1-9564-32646A9744C9}">
          <p14:sldIdLst>
            <p14:sldId id="289"/>
            <p14:sldId id="291"/>
            <p14:sldId id="292"/>
            <p14:sldId id="293"/>
            <p14:sldId id="294"/>
            <p14:sldId id="295"/>
            <p14:sldId id="296"/>
            <p14:sldId id="297"/>
            <p14:sldId id="298"/>
            <p14:sldId id="299"/>
            <p14:sldId id="300"/>
            <p14:sldId id="301"/>
            <p14:sldId id="302"/>
            <p14:sldId id="303"/>
          </p14:sldIdLst>
        </p14:section>
        <p14:section name="Comparing states/BCHC (M &amp; J)" id="{3766ADAF-249B-4798-AAEF-AD98C333F7B2}">
          <p14:sldIdLst>
            <p14:sldId id="275"/>
            <p14:sldId id="276"/>
            <p14:sldId id="309"/>
            <p14:sldId id="312"/>
          </p14:sldIdLst>
        </p14:section>
        <p14:section name="End Remarks (Chrissie)" id="{A55EF7DE-20F2-4509-8E2E-EB042DDB4705}">
          <p14:sldIdLst>
            <p14:sldId id="277"/>
            <p14:sldId id="278"/>
            <p14:sldId id="308"/>
            <p14:sldId id="31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78873" autoAdjust="0"/>
  </p:normalViewPr>
  <p:slideViewPr>
    <p:cSldViewPr snapToGrid="0">
      <p:cViewPr varScale="1">
        <p:scale>
          <a:sx n="87" d="100"/>
          <a:sy n="87" d="100"/>
        </p:scale>
        <p:origin x="1314" y="9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customXml" Target="../customXml/item1.xml"/><Relationship Id="rId5" Type="http://schemas.openxmlformats.org/officeDocument/2006/relationships/slideMaster" Target="slideMasters/slideMaster5.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customXml" Target="../customXml/item2.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ableStyles" Target="tableStyle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embeddings/oleObject12.bin"/></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embeddings/oleObject13.bin"/></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embeddings/oleObject14.bin"/></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3.bin"/></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4.bin"/></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7.bin"/></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8.bin"/></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embeddings/oleObject9.bin"/></Relationships>
</file>

<file path=ppt/charts/_rels/chart8.xml.rels><?xml version="1.0" encoding="UTF-8" standalone="yes"?>
<Relationships xmlns="http://schemas.openxmlformats.org/package/2006/relationships"><Relationship Id="rId2" Type="http://schemas.openxmlformats.org/officeDocument/2006/relationships/oleObject" Target="../embeddings/oleObject10.bin"/><Relationship Id="rId1" Type="http://schemas.openxmlformats.org/officeDocument/2006/relationships/themeOverride" Target="../theme/themeOverride5.xml"/></Relationships>
</file>

<file path=ppt/charts/_rels/chart9.xml.rels><?xml version="1.0" encoding="UTF-8" standalone="yes"?>
<Relationships xmlns="http://schemas.openxmlformats.org/package/2006/relationships"><Relationship Id="rId2" Type="http://schemas.openxmlformats.org/officeDocument/2006/relationships/oleObject" Target="../embeddings/oleObject11.bin"/><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dirty="0">
                <a:solidFill>
                  <a:schemeClr val="tx1"/>
                </a:solidFill>
              </a:rPr>
              <a:t>BCHCs </a:t>
            </a:r>
            <a:r>
              <a:rPr lang="en-US" sz="2000" b="1" baseline="0" dirty="0">
                <a:solidFill>
                  <a:schemeClr val="tx1"/>
                </a:solidFill>
              </a:rPr>
              <a:t>with Specific</a:t>
            </a:r>
            <a:r>
              <a:rPr lang="en-US" sz="2000" b="1" dirty="0">
                <a:solidFill>
                  <a:schemeClr val="tx1"/>
                </a:solidFill>
              </a:rPr>
              <a:t> Program Areas &amp; Formal Lead Epis in These Areas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Graphics!$B$16</c:f>
              <c:strCache>
                <c:ptCount val="1"/>
                <c:pt idx="0">
                  <c:v>Lead</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Graphics!$A$17:$A$29</c:f>
              <c:strCache>
                <c:ptCount val="13"/>
                <c:pt idx="0">
                  <c:v>Genomics</c:v>
                </c:pt>
                <c:pt idx="1">
                  <c:v>Occupational health</c:v>
                </c:pt>
                <c:pt idx="2">
                  <c:v>Mental health</c:v>
                </c:pt>
                <c:pt idx="3">
                  <c:v>Oral health</c:v>
                </c:pt>
                <c:pt idx="4">
                  <c:v>Substance abuse</c:v>
                </c:pt>
                <c:pt idx="5">
                  <c:v>Informatics</c:v>
                </c:pt>
                <c:pt idx="6">
                  <c:v>Injury </c:v>
                </c:pt>
                <c:pt idx="7">
                  <c:v>Environmental health</c:v>
                </c:pt>
                <c:pt idx="8">
                  <c:v>Vital statistics</c:v>
                </c:pt>
                <c:pt idx="9">
                  <c:v>Chronic disease</c:v>
                </c:pt>
                <c:pt idx="10">
                  <c:v>Preparedness</c:v>
                </c:pt>
                <c:pt idx="11">
                  <c:v>MCH</c:v>
                </c:pt>
                <c:pt idx="12">
                  <c:v>Infectious disease </c:v>
                </c:pt>
              </c:strCache>
            </c:strRef>
          </c:cat>
          <c:val>
            <c:numRef>
              <c:f>Graphics!$B$17:$B$29</c:f>
              <c:numCache>
                <c:formatCode>0%</c:formatCode>
                <c:ptCount val="13"/>
                <c:pt idx="0">
                  <c:v>0</c:v>
                </c:pt>
                <c:pt idx="1">
                  <c:v>0.04</c:v>
                </c:pt>
                <c:pt idx="2">
                  <c:v>0.15</c:v>
                </c:pt>
                <c:pt idx="3">
                  <c:v>0.15</c:v>
                </c:pt>
                <c:pt idx="4">
                  <c:v>0.33</c:v>
                </c:pt>
                <c:pt idx="5">
                  <c:v>0.37</c:v>
                </c:pt>
                <c:pt idx="6">
                  <c:v>0.48</c:v>
                </c:pt>
                <c:pt idx="7">
                  <c:v>0.41</c:v>
                </c:pt>
                <c:pt idx="8">
                  <c:v>0.67</c:v>
                </c:pt>
                <c:pt idx="9">
                  <c:v>0.48</c:v>
                </c:pt>
                <c:pt idx="10">
                  <c:v>0.41</c:v>
                </c:pt>
                <c:pt idx="11">
                  <c:v>0.74</c:v>
                </c:pt>
                <c:pt idx="12">
                  <c:v>0.85</c:v>
                </c:pt>
              </c:numCache>
            </c:numRef>
          </c:val>
          <c:extLst>
            <c:ext xmlns:c16="http://schemas.microsoft.com/office/drawing/2014/chart" uri="{C3380CC4-5D6E-409C-BE32-E72D297353CC}">
              <c16:uniqueId val="{00000000-91E5-4D6D-9A08-62C13C827E88}"/>
            </c:ext>
          </c:extLst>
        </c:ser>
        <c:ser>
          <c:idx val="2"/>
          <c:order val="1"/>
          <c:tx>
            <c:strRef>
              <c:f>Graphics!$D$16</c:f>
              <c:strCache>
                <c:ptCount val="1"/>
                <c:pt idx="0">
                  <c:v>Program</c:v>
                </c:pt>
              </c:strCache>
            </c:strRef>
          </c:tx>
          <c:spPr>
            <a:solidFill>
              <a:schemeClr val="accent1">
                <a:lumMod val="50000"/>
              </a:schemeClr>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7BDF-4C65-B86B-1CBF37290F6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Graphics!$A$17:$A$29</c:f>
              <c:strCache>
                <c:ptCount val="13"/>
                <c:pt idx="0">
                  <c:v>Genomics</c:v>
                </c:pt>
                <c:pt idx="1">
                  <c:v>Occupational health</c:v>
                </c:pt>
                <c:pt idx="2">
                  <c:v>Mental health</c:v>
                </c:pt>
                <c:pt idx="3">
                  <c:v>Oral health</c:v>
                </c:pt>
                <c:pt idx="4">
                  <c:v>Substance abuse</c:v>
                </c:pt>
                <c:pt idx="5">
                  <c:v>Informatics</c:v>
                </c:pt>
                <c:pt idx="6">
                  <c:v>Injury </c:v>
                </c:pt>
                <c:pt idx="7">
                  <c:v>Environmental health</c:v>
                </c:pt>
                <c:pt idx="8">
                  <c:v>Vital statistics</c:v>
                </c:pt>
                <c:pt idx="9">
                  <c:v>Chronic disease</c:v>
                </c:pt>
                <c:pt idx="10">
                  <c:v>Preparedness</c:v>
                </c:pt>
                <c:pt idx="11">
                  <c:v>MCH</c:v>
                </c:pt>
                <c:pt idx="12">
                  <c:v>Infectious disease </c:v>
                </c:pt>
              </c:strCache>
            </c:strRef>
          </c:cat>
          <c:val>
            <c:numRef>
              <c:f>Graphics!$D$17:$D$29</c:f>
              <c:numCache>
                <c:formatCode>0%</c:formatCode>
                <c:ptCount val="13"/>
                <c:pt idx="0">
                  <c:v>0</c:v>
                </c:pt>
                <c:pt idx="1">
                  <c:v>0.19</c:v>
                </c:pt>
                <c:pt idx="2">
                  <c:v>0.33</c:v>
                </c:pt>
                <c:pt idx="3">
                  <c:v>0.56000000000000005</c:v>
                </c:pt>
                <c:pt idx="4">
                  <c:v>0.6</c:v>
                </c:pt>
                <c:pt idx="5">
                  <c:v>0.63</c:v>
                </c:pt>
                <c:pt idx="6">
                  <c:v>0.67</c:v>
                </c:pt>
                <c:pt idx="7">
                  <c:v>0.85</c:v>
                </c:pt>
                <c:pt idx="8">
                  <c:v>0.92</c:v>
                </c:pt>
                <c:pt idx="9">
                  <c:v>0.93</c:v>
                </c:pt>
                <c:pt idx="10">
                  <c:v>1</c:v>
                </c:pt>
                <c:pt idx="11">
                  <c:v>1</c:v>
                </c:pt>
                <c:pt idx="12">
                  <c:v>1</c:v>
                </c:pt>
              </c:numCache>
            </c:numRef>
          </c:val>
          <c:extLst>
            <c:ext xmlns:c16="http://schemas.microsoft.com/office/drawing/2014/chart" uri="{C3380CC4-5D6E-409C-BE32-E72D297353CC}">
              <c16:uniqueId val="{00000002-91E5-4D6D-9A08-62C13C827E88}"/>
            </c:ext>
          </c:extLst>
        </c:ser>
        <c:dLbls>
          <c:showLegendKey val="0"/>
          <c:showVal val="0"/>
          <c:showCatName val="0"/>
          <c:showSerName val="0"/>
          <c:showPercent val="0"/>
          <c:showBubbleSize val="0"/>
        </c:dLbls>
        <c:gapWidth val="50"/>
        <c:axId val="443512168"/>
        <c:axId val="443514128"/>
      </c:barChart>
      <c:catAx>
        <c:axId val="4435121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43514128"/>
        <c:crosses val="autoZero"/>
        <c:auto val="1"/>
        <c:lblAlgn val="ctr"/>
        <c:lblOffset val="100"/>
        <c:noMultiLvlLbl val="0"/>
      </c:catAx>
      <c:valAx>
        <c:axId val="443514128"/>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435121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1800" b="1" dirty="0">
                <a:latin typeface="Calibri" panose="020F0502020204030204" pitchFamily="34" charset="0"/>
                <a:cs typeface="Calibri" panose="020F0502020204030204" pitchFamily="34" charset="0"/>
              </a:rPr>
              <a:t>Top</a:t>
            </a:r>
            <a:r>
              <a:rPr lang="en-US" sz="1800" b="1" baseline="0" dirty="0">
                <a:latin typeface="Calibri" panose="020F0502020204030204" pitchFamily="34" charset="0"/>
                <a:cs typeface="Calibri" panose="020F0502020204030204" pitchFamily="34" charset="0"/>
              </a:rPr>
              <a:t> training needs identified by State Epidemiologists, 50 states and DC, ECA, 2017*</a:t>
            </a:r>
            <a:endParaRPr lang="en-US" sz="1800" b="1" dirty="0">
              <a:latin typeface="Calibri" panose="020F0502020204030204" pitchFamily="34" charset="0"/>
              <a:cs typeface="Calibri" panose="020F0502020204030204" pitchFamily="34" charset="0"/>
            </a:endParaRP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bar"/>
        <c:grouping val="clustered"/>
        <c:varyColors val="0"/>
        <c:ser>
          <c:idx val="0"/>
          <c:order val="0"/>
          <c:tx>
            <c:strRef>
              <c:f>'[training_competencies results Excel 8_23.xlsx]Figure 15'!$E$1</c:f>
              <c:strCache>
                <c:ptCount val="1"/>
                <c:pt idx="0">
                  <c:v>Number</c:v>
                </c:pt>
              </c:strCache>
            </c:strRef>
          </c:tx>
          <c:spPr>
            <a:solidFill>
              <a:schemeClr val="accent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6DFF-4D96-864F-7C349EA4A597}"/>
                </c:ext>
              </c:extLst>
            </c:dLbl>
            <c:dLbl>
              <c:idx val="1"/>
              <c:layout>
                <c:manualLayout>
                  <c:x val="-5.4500210389124481E-3"/>
                  <c:y val="-9.5574158085808647E-17"/>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DFF-4D96-864F-7C349EA4A59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'[training_competencies results Excel 8_23.xlsx]Figure 15'!$D$2:$D$11</c:f>
              <c:strCache>
                <c:ptCount val="10"/>
                <c:pt idx="0">
                  <c:v>Cultural competency </c:v>
                </c:pt>
                <c:pt idx="1">
                  <c:v>Team-building </c:v>
                </c:pt>
                <c:pt idx="2">
                  <c:v>Fiscal management</c:v>
                </c:pt>
                <c:pt idx="3">
                  <c:v>Assessments and evaluations</c:v>
                </c:pt>
                <c:pt idx="4">
                  <c:v>Software skills </c:v>
                </c:pt>
                <c:pt idx="5">
                  <c:v>Continuing education</c:v>
                </c:pt>
                <c:pt idx="6">
                  <c:v>Leadership development</c:v>
                </c:pt>
                <c:pt idx="7">
                  <c:v>Persuasive communication</c:v>
                </c:pt>
                <c:pt idx="8">
                  <c:v>Systems thinking </c:v>
                </c:pt>
                <c:pt idx="9">
                  <c:v>Data analytics</c:v>
                </c:pt>
              </c:strCache>
            </c:strRef>
          </c:cat>
          <c:val>
            <c:numRef>
              <c:f>'[training_competencies results Excel 8_23.xlsx]Figure 15'!$E$2:$E$11</c:f>
              <c:numCache>
                <c:formatCode>General</c:formatCode>
                <c:ptCount val="10"/>
                <c:pt idx="0">
                  <c:v>0</c:v>
                </c:pt>
                <c:pt idx="1">
                  <c:v>1</c:v>
                </c:pt>
                <c:pt idx="2">
                  <c:v>2</c:v>
                </c:pt>
                <c:pt idx="3">
                  <c:v>5</c:v>
                </c:pt>
                <c:pt idx="4">
                  <c:v>9</c:v>
                </c:pt>
                <c:pt idx="5">
                  <c:v>11</c:v>
                </c:pt>
                <c:pt idx="6">
                  <c:v>12</c:v>
                </c:pt>
                <c:pt idx="7">
                  <c:v>12</c:v>
                </c:pt>
                <c:pt idx="8">
                  <c:v>12</c:v>
                </c:pt>
                <c:pt idx="9">
                  <c:v>38</c:v>
                </c:pt>
              </c:numCache>
            </c:numRef>
          </c:val>
          <c:extLst>
            <c:ext xmlns:c16="http://schemas.microsoft.com/office/drawing/2014/chart" uri="{C3380CC4-5D6E-409C-BE32-E72D297353CC}">
              <c16:uniqueId val="{00000002-6DFF-4D96-864F-7C349EA4A597}"/>
            </c:ext>
          </c:extLst>
        </c:ser>
        <c:dLbls>
          <c:showLegendKey val="0"/>
          <c:showVal val="0"/>
          <c:showCatName val="0"/>
          <c:showSerName val="0"/>
          <c:showPercent val="0"/>
          <c:showBubbleSize val="0"/>
        </c:dLbls>
        <c:gapWidth val="30"/>
        <c:axId val="2079584728"/>
        <c:axId val="2079588456"/>
      </c:barChart>
      <c:catAx>
        <c:axId val="20795847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2079588456"/>
        <c:crosses val="autoZero"/>
        <c:auto val="1"/>
        <c:lblAlgn val="ctr"/>
        <c:lblOffset val="100"/>
        <c:tickLblSkip val="1"/>
        <c:noMultiLvlLbl val="0"/>
      </c:catAx>
      <c:valAx>
        <c:axId val="207958845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dirty="0"/>
                  <a:t>Number of</a:t>
                </a:r>
                <a:r>
                  <a:rPr lang="en-US" sz="1800" baseline="0" dirty="0"/>
                  <a:t> times cited</a:t>
                </a:r>
                <a:endParaRPr lang="en-US" sz="1800" dirty="0"/>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795847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1800" dirty="0">
                <a:latin typeface="Calibri" panose="020F0502020204030204" pitchFamily="34" charset="0"/>
                <a:cs typeface="Calibri" panose="020F0502020204030204" pitchFamily="34" charset="0"/>
              </a:rPr>
              <a:t>Trends in sources of funding for epidemiology activities, 2001-2017,</a:t>
            </a:r>
            <a:r>
              <a:rPr lang="en-US" sz="1800" baseline="0"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50 states</a:t>
            </a:r>
            <a:r>
              <a:rPr lang="en-US" sz="1800" baseline="0" dirty="0">
                <a:latin typeface="Calibri" panose="020F0502020204030204" pitchFamily="34" charset="0"/>
                <a:cs typeface="Calibri" panose="020F0502020204030204" pitchFamily="34" charset="0"/>
              </a:rPr>
              <a:t> and </a:t>
            </a:r>
            <a:r>
              <a:rPr lang="en-US" sz="1800" b="0" baseline="0" dirty="0">
                <a:latin typeface="Calibri" panose="020F0502020204030204" pitchFamily="34" charset="0"/>
                <a:cs typeface="Calibri" panose="020F0502020204030204" pitchFamily="34" charset="0"/>
              </a:rPr>
              <a:t>DC </a:t>
            </a:r>
            <a:r>
              <a:rPr lang="en-US" sz="1800" b="0" i="0" u="none" strike="noStrike" baseline="0" dirty="0">
                <a:latin typeface="Calibri" panose="020F0502020204030204" pitchFamily="34" charset="0"/>
                <a:cs typeface="Calibri" panose="020F0502020204030204" pitchFamily="34" charset="0"/>
              </a:rPr>
              <a:t>and variable number of territories in 2004 and 2006, ECA</a:t>
            </a:r>
            <a:endParaRPr lang="en-US" sz="1800" b="0" dirty="0">
              <a:latin typeface="Calibri" panose="020F0502020204030204" pitchFamily="34" charset="0"/>
              <a:cs typeface="Calibri" panose="020F0502020204030204" pitchFamily="34" charset="0"/>
            </a:endParaRPr>
          </a:p>
        </c:rich>
      </c:tx>
      <c:layout>
        <c:manualLayout>
          <c:xMode val="edge"/>
          <c:yMode val="edge"/>
          <c:x val="0.1028463396481519"/>
          <c:y val="2.442002442002442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clustered"/>
        <c:varyColors val="0"/>
        <c:ser>
          <c:idx val="0"/>
          <c:order val="0"/>
          <c:tx>
            <c:strRef>
              <c:f>'q5 and 6 trends'!$A$4</c:f>
              <c:strCache>
                <c:ptCount val="1"/>
                <c:pt idx="0">
                  <c:v>2001</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'q5 and 6 trends'!$B$3:$D$3</c:f>
              <c:strCache>
                <c:ptCount val="3"/>
                <c:pt idx="0">
                  <c:v>Federal</c:v>
                </c:pt>
                <c:pt idx="1">
                  <c:v>State</c:v>
                </c:pt>
                <c:pt idx="2">
                  <c:v>Other</c:v>
                </c:pt>
              </c:strCache>
            </c:strRef>
          </c:cat>
          <c:val>
            <c:numRef>
              <c:f>'q5 and 6 trends'!$B$4:$D$4</c:f>
              <c:numCache>
                <c:formatCode>0%</c:formatCode>
                <c:ptCount val="3"/>
                <c:pt idx="0">
                  <c:v>0.61</c:v>
                </c:pt>
                <c:pt idx="1">
                  <c:v>0.37</c:v>
                </c:pt>
                <c:pt idx="2">
                  <c:v>0.02</c:v>
                </c:pt>
              </c:numCache>
            </c:numRef>
          </c:val>
          <c:extLst>
            <c:ext xmlns:c16="http://schemas.microsoft.com/office/drawing/2014/chart" uri="{C3380CC4-5D6E-409C-BE32-E72D297353CC}">
              <c16:uniqueId val="{00000000-7F32-4251-868D-60BE0182B310}"/>
            </c:ext>
          </c:extLst>
        </c:ser>
        <c:ser>
          <c:idx val="1"/>
          <c:order val="1"/>
          <c:tx>
            <c:strRef>
              <c:f>'q5 and 6 trends'!$A$5</c:f>
              <c:strCache>
                <c:ptCount val="1"/>
                <c:pt idx="0">
                  <c:v>2004</c:v>
                </c:pt>
              </c:strCache>
            </c:strRef>
          </c:tx>
          <c:spPr>
            <a:solidFill>
              <a:schemeClr val="bg2">
                <a:lumMod val="9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'q5 and 6 trends'!$B$3:$D$3</c:f>
              <c:strCache>
                <c:ptCount val="3"/>
                <c:pt idx="0">
                  <c:v>Federal</c:v>
                </c:pt>
                <c:pt idx="1">
                  <c:v>State</c:v>
                </c:pt>
                <c:pt idx="2">
                  <c:v>Other</c:v>
                </c:pt>
              </c:strCache>
            </c:strRef>
          </c:cat>
          <c:val>
            <c:numRef>
              <c:f>'q5 and 6 trends'!$B$5:$D$5</c:f>
              <c:numCache>
                <c:formatCode>0%</c:formatCode>
                <c:ptCount val="3"/>
                <c:pt idx="0">
                  <c:v>0.73</c:v>
                </c:pt>
                <c:pt idx="1">
                  <c:v>0.27</c:v>
                </c:pt>
                <c:pt idx="2">
                  <c:v>0</c:v>
                </c:pt>
              </c:numCache>
            </c:numRef>
          </c:val>
          <c:extLst>
            <c:ext xmlns:c16="http://schemas.microsoft.com/office/drawing/2014/chart" uri="{C3380CC4-5D6E-409C-BE32-E72D297353CC}">
              <c16:uniqueId val="{00000001-7F32-4251-868D-60BE0182B310}"/>
            </c:ext>
          </c:extLst>
        </c:ser>
        <c:ser>
          <c:idx val="2"/>
          <c:order val="2"/>
          <c:tx>
            <c:strRef>
              <c:f>'q5 and 6 trends'!$A$6</c:f>
              <c:strCache>
                <c:ptCount val="1"/>
                <c:pt idx="0">
                  <c:v>2009</c:v>
                </c:pt>
              </c:strCache>
            </c:strRef>
          </c:tx>
          <c:spPr>
            <a:solidFill>
              <a:schemeClr val="accent5">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'q5 and 6 trends'!$B$3:$D$3</c:f>
              <c:strCache>
                <c:ptCount val="3"/>
                <c:pt idx="0">
                  <c:v>Federal</c:v>
                </c:pt>
                <c:pt idx="1">
                  <c:v>State</c:v>
                </c:pt>
                <c:pt idx="2">
                  <c:v>Other</c:v>
                </c:pt>
              </c:strCache>
            </c:strRef>
          </c:cat>
          <c:val>
            <c:numRef>
              <c:f>'q5 and 6 trends'!$B$6:$D$6</c:f>
              <c:numCache>
                <c:formatCode>0%</c:formatCode>
                <c:ptCount val="3"/>
                <c:pt idx="0">
                  <c:v>0.75</c:v>
                </c:pt>
                <c:pt idx="1">
                  <c:v>0.23</c:v>
                </c:pt>
                <c:pt idx="2">
                  <c:v>0.02</c:v>
                </c:pt>
              </c:numCache>
            </c:numRef>
          </c:val>
          <c:extLst>
            <c:ext xmlns:c16="http://schemas.microsoft.com/office/drawing/2014/chart" uri="{C3380CC4-5D6E-409C-BE32-E72D297353CC}">
              <c16:uniqueId val="{00000002-7F32-4251-868D-60BE0182B310}"/>
            </c:ext>
          </c:extLst>
        </c:ser>
        <c:ser>
          <c:idx val="3"/>
          <c:order val="3"/>
          <c:tx>
            <c:strRef>
              <c:f>'q5 and 6 trends'!$A$7</c:f>
              <c:strCache>
                <c:ptCount val="1"/>
                <c:pt idx="0">
                  <c:v>2013</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'q5 and 6 trends'!$B$3:$D$3</c:f>
              <c:strCache>
                <c:ptCount val="3"/>
                <c:pt idx="0">
                  <c:v>Federal</c:v>
                </c:pt>
                <c:pt idx="1">
                  <c:v>State</c:v>
                </c:pt>
                <c:pt idx="2">
                  <c:v>Other</c:v>
                </c:pt>
              </c:strCache>
            </c:strRef>
          </c:cat>
          <c:val>
            <c:numRef>
              <c:f>'q5 and 6 trends'!$B$7:$D$7</c:f>
              <c:numCache>
                <c:formatCode>0%</c:formatCode>
                <c:ptCount val="3"/>
                <c:pt idx="0">
                  <c:v>0.79</c:v>
                </c:pt>
                <c:pt idx="1">
                  <c:v>0.19</c:v>
                </c:pt>
                <c:pt idx="2">
                  <c:v>0.02</c:v>
                </c:pt>
              </c:numCache>
            </c:numRef>
          </c:val>
          <c:extLst>
            <c:ext xmlns:c16="http://schemas.microsoft.com/office/drawing/2014/chart" uri="{C3380CC4-5D6E-409C-BE32-E72D297353CC}">
              <c16:uniqueId val="{00000003-7F32-4251-868D-60BE0182B310}"/>
            </c:ext>
          </c:extLst>
        </c:ser>
        <c:ser>
          <c:idx val="4"/>
          <c:order val="4"/>
          <c:tx>
            <c:strRef>
              <c:f>'q5 and 6 trends'!$A$8</c:f>
              <c:strCache>
                <c:ptCount val="1"/>
                <c:pt idx="0">
                  <c:v>2017</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'q5 and 6 trends'!$B$3:$D$3</c:f>
              <c:strCache>
                <c:ptCount val="3"/>
                <c:pt idx="0">
                  <c:v>Federal</c:v>
                </c:pt>
                <c:pt idx="1">
                  <c:v>State</c:v>
                </c:pt>
                <c:pt idx="2">
                  <c:v>Other</c:v>
                </c:pt>
              </c:strCache>
            </c:strRef>
          </c:cat>
          <c:val>
            <c:numRef>
              <c:f>'q5 and 6 trends'!$B$8:$D$8</c:f>
              <c:numCache>
                <c:formatCode>0%</c:formatCode>
                <c:ptCount val="3"/>
                <c:pt idx="0">
                  <c:v>0.77</c:v>
                </c:pt>
                <c:pt idx="1">
                  <c:v>0.19</c:v>
                </c:pt>
                <c:pt idx="2">
                  <c:v>0.04</c:v>
                </c:pt>
              </c:numCache>
            </c:numRef>
          </c:val>
          <c:extLst>
            <c:ext xmlns:c16="http://schemas.microsoft.com/office/drawing/2014/chart" uri="{C3380CC4-5D6E-409C-BE32-E72D297353CC}">
              <c16:uniqueId val="{00000004-7F32-4251-868D-60BE0182B310}"/>
            </c:ext>
          </c:extLst>
        </c:ser>
        <c:dLbls>
          <c:dLblPos val="outEnd"/>
          <c:showLegendKey val="0"/>
          <c:showVal val="1"/>
          <c:showCatName val="0"/>
          <c:showSerName val="0"/>
          <c:showPercent val="0"/>
          <c:showBubbleSize val="0"/>
        </c:dLbls>
        <c:gapWidth val="219"/>
        <c:overlap val="-27"/>
        <c:axId val="2074893896"/>
        <c:axId val="2074897480"/>
      </c:barChart>
      <c:catAx>
        <c:axId val="2074893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2074897480"/>
        <c:crosses val="autoZero"/>
        <c:auto val="1"/>
        <c:lblAlgn val="ctr"/>
        <c:lblOffset val="100"/>
        <c:noMultiLvlLbl val="0"/>
      </c:catAx>
      <c:valAx>
        <c:axId val="20748974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2074893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1800" b="0" i="0" baseline="0" dirty="0">
                <a:effectLst/>
                <a:latin typeface="Calibri" panose="020F0502020204030204" pitchFamily="34" charset="0"/>
                <a:cs typeface="Calibri" panose="020F0502020204030204" pitchFamily="34" charset="0"/>
              </a:rPr>
              <a:t>Source of funding by program area, 50 states and DC, ECA, 2017*</a:t>
            </a:r>
            <a:r>
              <a:rPr lang="en-US" sz="1800" b="0" i="0" u="none" strike="noStrike" baseline="30000" dirty="0">
                <a:effectLst/>
                <a:latin typeface="Calibri" panose="020F0502020204030204" pitchFamily="34" charset="0"/>
                <a:cs typeface="Calibri" panose="020F0502020204030204" pitchFamily="34" charset="0"/>
              </a:rPr>
              <a:t>‡</a:t>
            </a:r>
            <a:endParaRPr lang="en-US" sz="1800" dirty="0">
              <a:effectLst/>
              <a:latin typeface="Calibri" panose="020F0502020204030204" pitchFamily="34" charset="0"/>
              <a:cs typeface="Calibri" panose="020F0502020204030204" pitchFamily="34" charset="0"/>
            </a:endParaRPr>
          </a:p>
        </c:rich>
      </c:tx>
      <c:layout>
        <c:manualLayout>
          <c:xMode val="edge"/>
          <c:yMode val="edge"/>
          <c:x val="0.14545066094926001"/>
          <c:y val="2.8436018957346001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bar"/>
        <c:grouping val="percentStacked"/>
        <c:varyColors val="0"/>
        <c:ser>
          <c:idx val="0"/>
          <c:order val="0"/>
          <c:tx>
            <c:strRef>
              <c:f>'q7 RESULTS'!$F$35</c:f>
              <c:strCache>
                <c:ptCount val="1"/>
                <c:pt idx="0">
                  <c:v>CDC-supported</c:v>
                </c:pt>
              </c:strCache>
            </c:strRef>
          </c:tx>
          <c:spPr>
            <a:solidFill>
              <a:schemeClr val="accent5">
                <a:lumMod val="50000"/>
              </a:schemeClr>
            </a:solidFill>
            <a:ln w="12700">
              <a:solidFill>
                <a:srgbClr val="5B9BD5">
                  <a:lumMod val="75000"/>
                </a:srgbClr>
              </a:solidFill>
            </a:ln>
            <a:effectLst/>
          </c:spPr>
          <c:invertIfNegative val="0"/>
          <c:cat>
            <c:strRef>
              <c:f>'q7 RESULTS'!$E$36:$E$46</c:f>
              <c:strCache>
                <c:ptCount val="11"/>
                <c:pt idx="0">
                  <c:v>Other (143)</c:v>
                </c:pt>
                <c:pt idx="1">
                  <c:v>Vital statistics (111)</c:v>
                </c:pt>
                <c:pt idx="2">
                  <c:v>Environmental health (222)</c:v>
                </c:pt>
                <c:pt idx="3">
                  <c:v>Informatics (96)</c:v>
                </c:pt>
                <c:pt idx="4">
                  <c:v>Chronic Disease (304)</c:v>
                </c:pt>
                <c:pt idx="5">
                  <c:v>Injury (103)</c:v>
                </c:pt>
                <c:pt idx="6">
                  <c:v>MCH (321)</c:v>
                </c:pt>
                <c:pt idx="7">
                  <c:v>Infectious disease (1838)</c:v>
                </c:pt>
                <c:pt idx="8">
                  <c:v>Substance abuse (59)</c:v>
                </c:pt>
                <c:pt idx="9">
                  <c:v>Occupational health (28)</c:v>
                </c:pt>
                <c:pt idx="10">
                  <c:v>Preparedness (118)</c:v>
                </c:pt>
              </c:strCache>
            </c:strRef>
          </c:cat>
          <c:val>
            <c:numRef>
              <c:f>'q7 RESULTS'!$F$36:$F$46</c:f>
              <c:numCache>
                <c:formatCode>General</c:formatCode>
                <c:ptCount val="11"/>
                <c:pt idx="0">
                  <c:v>45</c:v>
                </c:pt>
                <c:pt idx="1">
                  <c:v>28.5</c:v>
                </c:pt>
                <c:pt idx="2">
                  <c:v>131</c:v>
                </c:pt>
                <c:pt idx="3">
                  <c:v>55.9</c:v>
                </c:pt>
                <c:pt idx="4">
                  <c:v>207.5</c:v>
                </c:pt>
                <c:pt idx="5">
                  <c:v>67.600000000000009</c:v>
                </c:pt>
                <c:pt idx="6">
                  <c:v>89.899999999999963</c:v>
                </c:pt>
                <c:pt idx="7">
                  <c:v>1384.4</c:v>
                </c:pt>
                <c:pt idx="8">
                  <c:v>38.700000000000003</c:v>
                </c:pt>
                <c:pt idx="9">
                  <c:v>20.399999999999999</c:v>
                </c:pt>
                <c:pt idx="10">
                  <c:v>87.7</c:v>
                </c:pt>
              </c:numCache>
            </c:numRef>
          </c:val>
          <c:extLst>
            <c:ext xmlns:c16="http://schemas.microsoft.com/office/drawing/2014/chart" uri="{C3380CC4-5D6E-409C-BE32-E72D297353CC}">
              <c16:uniqueId val="{00000000-5EEC-4037-8659-765F4537F8C4}"/>
            </c:ext>
          </c:extLst>
        </c:ser>
        <c:ser>
          <c:idx val="1"/>
          <c:order val="1"/>
          <c:tx>
            <c:strRef>
              <c:f>'q7 RESULTS'!$G$35</c:f>
              <c:strCache>
                <c:ptCount val="1"/>
                <c:pt idx="0">
                  <c:v>CDC direct</c:v>
                </c:pt>
              </c:strCache>
            </c:strRef>
          </c:tx>
          <c:spPr>
            <a:solidFill>
              <a:schemeClr val="accent5">
                <a:lumMod val="75000"/>
              </a:schemeClr>
            </a:solidFill>
            <a:ln w="12700">
              <a:solidFill>
                <a:srgbClr val="5B9BD5">
                  <a:lumMod val="75000"/>
                </a:srgbClr>
              </a:solidFill>
            </a:ln>
            <a:effectLst/>
          </c:spPr>
          <c:invertIfNegative val="0"/>
          <c:cat>
            <c:strRef>
              <c:f>'q7 RESULTS'!$E$36:$E$46</c:f>
              <c:strCache>
                <c:ptCount val="11"/>
                <c:pt idx="0">
                  <c:v>Other (143)</c:v>
                </c:pt>
                <c:pt idx="1">
                  <c:v>Vital statistics (111)</c:v>
                </c:pt>
                <c:pt idx="2">
                  <c:v>Environmental health (222)</c:v>
                </c:pt>
                <c:pt idx="3">
                  <c:v>Informatics (96)</c:v>
                </c:pt>
                <c:pt idx="4">
                  <c:v>Chronic Disease (304)</c:v>
                </c:pt>
                <c:pt idx="5">
                  <c:v>Injury (103)</c:v>
                </c:pt>
                <c:pt idx="6">
                  <c:v>MCH (321)</c:v>
                </c:pt>
                <c:pt idx="7">
                  <c:v>Infectious disease (1838)</c:v>
                </c:pt>
                <c:pt idx="8">
                  <c:v>Substance abuse (59)</c:v>
                </c:pt>
                <c:pt idx="9">
                  <c:v>Occupational health (28)</c:v>
                </c:pt>
                <c:pt idx="10">
                  <c:v>Preparedness (118)</c:v>
                </c:pt>
              </c:strCache>
            </c:strRef>
          </c:cat>
          <c:val>
            <c:numRef>
              <c:f>'q7 RESULTS'!$G$36:$G$46</c:f>
              <c:numCache>
                <c:formatCode>General</c:formatCode>
                <c:ptCount val="11"/>
                <c:pt idx="0">
                  <c:v>4</c:v>
                </c:pt>
                <c:pt idx="1">
                  <c:v>1.9</c:v>
                </c:pt>
                <c:pt idx="2">
                  <c:v>5.2</c:v>
                </c:pt>
                <c:pt idx="3">
                  <c:v>3.1</c:v>
                </c:pt>
                <c:pt idx="4">
                  <c:v>6.5</c:v>
                </c:pt>
                <c:pt idx="5">
                  <c:v>0.6</c:v>
                </c:pt>
                <c:pt idx="6">
                  <c:v>11.9</c:v>
                </c:pt>
                <c:pt idx="7">
                  <c:v>92.800000000000011</c:v>
                </c:pt>
                <c:pt idx="8">
                  <c:v>3.7</c:v>
                </c:pt>
                <c:pt idx="9">
                  <c:v>0.9</c:v>
                </c:pt>
                <c:pt idx="10">
                  <c:v>21.7</c:v>
                </c:pt>
              </c:numCache>
            </c:numRef>
          </c:val>
          <c:extLst>
            <c:ext xmlns:c16="http://schemas.microsoft.com/office/drawing/2014/chart" uri="{C3380CC4-5D6E-409C-BE32-E72D297353CC}">
              <c16:uniqueId val="{00000001-5EEC-4037-8659-765F4537F8C4}"/>
            </c:ext>
          </c:extLst>
        </c:ser>
        <c:ser>
          <c:idx val="2"/>
          <c:order val="2"/>
          <c:tx>
            <c:strRef>
              <c:f>'q7 RESULTS'!$H$35</c:f>
              <c:strCache>
                <c:ptCount val="1"/>
                <c:pt idx="0">
                  <c:v>Other federal</c:v>
                </c:pt>
              </c:strCache>
            </c:strRef>
          </c:tx>
          <c:spPr>
            <a:solidFill>
              <a:schemeClr val="accent5">
                <a:lumMod val="60000"/>
                <a:lumOff val="40000"/>
              </a:schemeClr>
            </a:solidFill>
            <a:ln w="12700">
              <a:solidFill>
                <a:srgbClr val="5B9BD5">
                  <a:lumMod val="75000"/>
                </a:srgbClr>
              </a:solidFill>
            </a:ln>
            <a:effectLst/>
          </c:spPr>
          <c:invertIfNegative val="0"/>
          <c:cat>
            <c:strRef>
              <c:f>'q7 RESULTS'!$E$36:$E$46</c:f>
              <c:strCache>
                <c:ptCount val="11"/>
                <c:pt idx="0">
                  <c:v>Other (143)</c:v>
                </c:pt>
                <c:pt idx="1">
                  <c:v>Vital statistics (111)</c:v>
                </c:pt>
                <c:pt idx="2">
                  <c:v>Environmental health (222)</c:v>
                </c:pt>
                <c:pt idx="3">
                  <c:v>Informatics (96)</c:v>
                </c:pt>
                <c:pt idx="4">
                  <c:v>Chronic Disease (304)</c:v>
                </c:pt>
                <c:pt idx="5">
                  <c:v>Injury (103)</c:v>
                </c:pt>
                <c:pt idx="6">
                  <c:v>MCH (321)</c:v>
                </c:pt>
                <c:pt idx="7">
                  <c:v>Infectious disease (1838)</c:v>
                </c:pt>
                <c:pt idx="8">
                  <c:v>Substance abuse (59)</c:v>
                </c:pt>
                <c:pt idx="9">
                  <c:v>Occupational health (28)</c:v>
                </c:pt>
                <c:pt idx="10">
                  <c:v>Preparedness (118)</c:v>
                </c:pt>
              </c:strCache>
            </c:strRef>
          </c:cat>
          <c:val>
            <c:numRef>
              <c:f>'q7 RESULTS'!$H$36:$H$46</c:f>
              <c:numCache>
                <c:formatCode>General</c:formatCode>
                <c:ptCount val="11"/>
                <c:pt idx="0">
                  <c:v>28.5</c:v>
                </c:pt>
                <c:pt idx="1">
                  <c:v>9.7000000000000011</c:v>
                </c:pt>
                <c:pt idx="2">
                  <c:v>8.2000000000000011</c:v>
                </c:pt>
                <c:pt idx="3">
                  <c:v>5.8</c:v>
                </c:pt>
                <c:pt idx="4">
                  <c:v>10.199999999999999</c:v>
                </c:pt>
                <c:pt idx="5">
                  <c:v>7.3</c:v>
                </c:pt>
                <c:pt idx="6">
                  <c:v>159.19999999999999</c:v>
                </c:pt>
                <c:pt idx="7">
                  <c:v>43.7</c:v>
                </c:pt>
                <c:pt idx="8">
                  <c:v>9.3000000000000007</c:v>
                </c:pt>
                <c:pt idx="9">
                  <c:v>4.3</c:v>
                </c:pt>
                <c:pt idx="10">
                  <c:v>1</c:v>
                </c:pt>
              </c:numCache>
            </c:numRef>
          </c:val>
          <c:extLst>
            <c:ext xmlns:c16="http://schemas.microsoft.com/office/drawing/2014/chart" uri="{C3380CC4-5D6E-409C-BE32-E72D297353CC}">
              <c16:uniqueId val="{00000002-5EEC-4037-8659-765F4537F8C4}"/>
            </c:ext>
          </c:extLst>
        </c:ser>
        <c:ser>
          <c:idx val="3"/>
          <c:order val="3"/>
          <c:tx>
            <c:strRef>
              <c:f>'q7 RESULTS'!$I$35</c:f>
              <c:strCache>
                <c:ptCount val="1"/>
                <c:pt idx="0">
                  <c:v>State</c:v>
                </c:pt>
              </c:strCache>
            </c:strRef>
          </c:tx>
          <c:spPr>
            <a:solidFill>
              <a:schemeClr val="bg2">
                <a:lumMod val="75000"/>
              </a:schemeClr>
            </a:solidFill>
            <a:ln w="12700">
              <a:solidFill>
                <a:srgbClr val="5B9BD5">
                  <a:lumMod val="75000"/>
                </a:srgbClr>
              </a:solidFill>
            </a:ln>
            <a:effectLst/>
          </c:spPr>
          <c:invertIfNegative val="0"/>
          <c:cat>
            <c:strRef>
              <c:f>'q7 RESULTS'!$E$36:$E$46</c:f>
              <c:strCache>
                <c:ptCount val="11"/>
                <c:pt idx="0">
                  <c:v>Other (143)</c:v>
                </c:pt>
                <c:pt idx="1">
                  <c:v>Vital statistics (111)</c:v>
                </c:pt>
                <c:pt idx="2">
                  <c:v>Environmental health (222)</c:v>
                </c:pt>
                <c:pt idx="3">
                  <c:v>Informatics (96)</c:v>
                </c:pt>
                <c:pt idx="4">
                  <c:v>Chronic Disease (304)</c:v>
                </c:pt>
                <c:pt idx="5">
                  <c:v>Injury (103)</c:v>
                </c:pt>
                <c:pt idx="6">
                  <c:v>MCH (321)</c:v>
                </c:pt>
                <c:pt idx="7">
                  <c:v>Infectious disease (1838)</c:v>
                </c:pt>
                <c:pt idx="8">
                  <c:v>Substance abuse (59)</c:v>
                </c:pt>
                <c:pt idx="9">
                  <c:v>Occupational health (28)</c:v>
                </c:pt>
                <c:pt idx="10">
                  <c:v>Preparedness (118)</c:v>
                </c:pt>
              </c:strCache>
            </c:strRef>
          </c:cat>
          <c:val>
            <c:numRef>
              <c:f>'q7 RESULTS'!$I$36:$I$46</c:f>
              <c:numCache>
                <c:formatCode>General</c:formatCode>
                <c:ptCount val="11"/>
                <c:pt idx="0">
                  <c:v>59.2</c:v>
                </c:pt>
                <c:pt idx="1">
                  <c:v>62.8</c:v>
                </c:pt>
                <c:pt idx="2">
                  <c:v>73.2</c:v>
                </c:pt>
                <c:pt idx="3">
                  <c:v>28.9</c:v>
                </c:pt>
                <c:pt idx="4">
                  <c:v>76.2</c:v>
                </c:pt>
                <c:pt idx="5">
                  <c:v>24.1</c:v>
                </c:pt>
                <c:pt idx="6">
                  <c:v>37.200000000000003</c:v>
                </c:pt>
                <c:pt idx="7">
                  <c:v>288.3</c:v>
                </c:pt>
                <c:pt idx="8">
                  <c:v>6.4</c:v>
                </c:pt>
                <c:pt idx="9">
                  <c:v>2.8</c:v>
                </c:pt>
                <c:pt idx="10">
                  <c:v>7.2</c:v>
                </c:pt>
              </c:numCache>
            </c:numRef>
          </c:val>
          <c:extLst>
            <c:ext xmlns:c16="http://schemas.microsoft.com/office/drawing/2014/chart" uri="{C3380CC4-5D6E-409C-BE32-E72D297353CC}">
              <c16:uniqueId val="{00000003-5EEC-4037-8659-765F4537F8C4}"/>
            </c:ext>
          </c:extLst>
        </c:ser>
        <c:ser>
          <c:idx val="4"/>
          <c:order val="4"/>
          <c:tx>
            <c:strRef>
              <c:f>'q7 RESULTS'!$J$35</c:f>
              <c:strCache>
                <c:ptCount val="1"/>
                <c:pt idx="0">
                  <c:v>Other sources</c:v>
                </c:pt>
              </c:strCache>
            </c:strRef>
          </c:tx>
          <c:spPr>
            <a:solidFill>
              <a:schemeClr val="bg2"/>
            </a:solidFill>
            <a:ln w="12700">
              <a:solidFill>
                <a:srgbClr val="5B9BD5">
                  <a:lumMod val="75000"/>
                </a:srgbClr>
              </a:solidFill>
            </a:ln>
            <a:effectLst/>
          </c:spPr>
          <c:invertIfNegative val="0"/>
          <c:cat>
            <c:strRef>
              <c:f>'q7 RESULTS'!$E$36:$E$46</c:f>
              <c:strCache>
                <c:ptCount val="11"/>
                <c:pt idx="0">
                  <c:v>Other (143)</c:v>
                </c:pt>
                <c:pt idx="1">
                  <c:v>Vital statistics (111)</c:v>
                </c:pt>
                <c:pt idx="2">
                  <c:v>Environmental health (222)</c:v>
                </c:pt>
                <c:pt idx="3">
                  <c:v>Informatics (96)</c:v>
                </c:pt>
                <c:pt idx="4">
                  <c:v>Chronic Disease (304)</c:v>
                </c:pt>
                <c:pt idx="5">
                  <c:v>Injury (103)</c:v>
                </c:pt>
                <c:pt idx="6">
                  <c:v>MCH (321)</c:v>
                </c:pt>
                <c:pt idx="7">
                  <c:v>Infectious disease (1838)</c:v>
                </c:pt>
                <c:pt idx="8">
                  <c:v>Substance abuse (59)</c:v>
                </c:pt>
                <c:pt idx="9">
                  <c:v>Occupational health (28)</c:v>
                </c:pt>
                <c:pt idx="10">
                  <c:v>Preparedness (118)</c:v>
                </c:pt>
              </c:strCache>
            </c:strRef>
          </c:cat>
          <c:val>
            <c:numRef>
              <c:f>'q7 RESULTS'!$J$36:$J$46</c:f>
              <c:numCache>
                <c:formatCode>General</c:formatCode>
                <c:ptCount val="11"/>
                <c:pt idx="0">
                  <c:v>6.6999999999999966</c:v>
                </c:pt>
                <c:pt idx="1">
                  <c:v>7.8</c:v>
                </c:pt>
                <c:pt idx="2">
                  <c:v>4.0999999999999996</c:v>
                </c:pt>
                <c:pt idx="3">
                  <c:v>2</c:v>
                </c:pt>
                <c:pt idx="4">
                  <c:v>4</c:v>
                </c:pt>
                <c:pt idx="5">
                  <c:v>2.9</c:v>
                </c:pt>
                <c:pt idx="6">
                  <c:v>23</c:v>
                </c:pt>
                <c:pt idx="7">
                  <c:v>29</c:v>
                </c:pt>
                <c:pt idx="8">
                  <c:v>0.5</c:v>
                </c:pt>
                <c:pt idx="9">
                  <c:v>0</c:v>
                </c:pt>
                <c:pt idx="10">
                  <c:v>0</c:v>
                </c:pt>
              </c:numCache>
            </c:numRef>
          </c:val>
          <c:extLst>
            <c:ext xmlns:c16="http://schemas.microsoft.com/office/drawing/2014/chart" uri="{C3380CC4-5D6E-409C-BE32-E72D297353CC}">
              <c16:uniqueId val="{00000004-5EEC-4037-8659-765F4537F8C4}"/>
            </c:ext>
          </c:extLst>
        </c:ser>
        <c:dLbls>
          <c:showLegendKey val="0"/>
          <c:showVal val="0"/>
          <c:showCatName val="0"/>
          <c:showSerName val="0"/>
          <c:showPercent val="0"/>
          <c:showBubbleSize val="0"/>
        </c:dLbls>
        <c:gapWidth val="86"/>
        <c:overlap val="100"/>
        <c:axId val="2074963720"/>
        <c:axId val="2074967544"/>
      </c:barChart>
      <c:catAx>
        <c:axId val="2074963720"/>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2074967544"/>
        <c:crosses val="autoZero"/>
        <c:auto val="1"/>
        <c:lblAlgn val="ctr"/>
        <c:lblOffset val="100"/>
        <c:noMultiLvlLbl val="0"/>
      </c:catAx>
      <c:valAx>
        <c:axId val="2074967544"/>
        <c:scaling>
          <c:orientation val="minMax"/>
        </c:scaling>
        <c:delete val="0"/>
        <c:axPos val="b"/>
        <c:majorGridlines>
          <c:spPr>
            <a:ln w="9525" cap="flat" cmpd="sng" algn="ctr">
              <a:solidFill>
                <a:srgbClr val="5B9BD5">
                  <a:lumMod val="60000"/>
                  <a:lumOff val="40000"/>
                </a:srgbClr>
              </a:solidFill>
              <a:round/>
            </a:ln>
            <a:effectLst/>
          </c:spPr>
        </c:majorGridlines>
        <c:numFmt formatCode="0%" sourceLinked="1"/>
        <c:majorTickMark val="none"/>
        <c:minorTickMark val="none"/>
        <c:tickLblPos val="nextTo"/>
        <c:spPr>
          <a:noFill/>
          <a:ln>
            <a:solidFill>
              <a:srgbClr val="5B9BD5">
                <a:lumMod val="40000"/>
                <a:lumOff val="60000"/>
              </a:srgbClr>
            </a:solid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2074963720"/>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r>
              <a:rPr lang="en-US" sz="2000" b="1" dirty="0"/>
              <a:t>Number of Epidemiologists by Program Area</a:t>
            </a:r>
          </a:p>
        </c:rich>
      </c:tx>
      <c:layout>
        <c:manualLayout>
          <c:xMode val="edge"/>
          <c:yMode val="edge"/>
          <c:x val="0.35116233499203769"/>
          <c:y val="4.213473954785605E-2"/>
        </c:manualLayout>
      </c:layout>
      <c:overlay val="0"/>
      <c:spPr>
        <a:noFill/>
        <a:ln>
          <a:noFill/>
        </a:ln>
        <a:effectLst/>
      </c:spPr>
    </c:title>
    <c:autoTitleDeleted val="0"/>
    <c:plotArea>
      <c:layout>
        <c:manualLayout>
          <c:layoutTarget val="inner"/>
          <c:xMode val="edge"/>
          <c:yMode val="edge"/>
          <c:x val="0.23287138082563663"/>
          <c:y val="0.11664953152036486"/>
          <c:w val="0.68405528635843604"/>
          <c:h val="0.65042561268960697"/>
        </c:manualLayout>
      </c:layout>
      <c:barChart>
        <c:barDir val="bar"/>
        <c:grouping val="stacked"/>
        <c:varyColors val="0"/>
        <c:ser>
          <c:idx val="0"/>
          <c:order val="0"/>
          <c:spPr>
            <a:solidFill>
              <a:schemeClr val="accent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n-US"/>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55D-46FD-8398-25462661B53E}"/>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n-US"/>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55D-46FD-8398-25462661B53E}"/>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n-US"/>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55D-46FD-8398-25462661B53E}"/>
                </c:ext>
              </c:extLst>
            </c:dLbl>
            <c:dLbl>
              <c:idx val="3"/>
              <c:layout>
                <c:manualLayout>
                  <c:x val="2.8941622434416898E-2"/>
                  <c:y val="-8.8087070498733595E-17"/>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55D-46FD-8398-25462661B53E}"/>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for fig and tab'!$B$2:$B$16</c:f>
              <c:strCache>
                <c:ptCount val="15"/>
                <c:pt idx="0">
                  <c:v>Genomics</c:v>
                </c:pt>
                <c:pt idx="1">
                  <c:v>Occupational health</c:v>
                </c:pt>
                <c:pt idx="2">
                  <c:v>Oral health</c:v>
                </c:pt>
                <c:pt idx="3">
                  <c:v>Injury</c:v>
                </c:pt>
                <c:pt idx="4">
                  <c:v>Preparedness</c:v>
                </c:pt>
                <c:pt idx="5">
                  <c:v>Mental health</c:v>
                </c:pt>
                <c:pt idx="6">
                  <c:v>MCH</c:v>
                </c:pt>
                <c:pt idx="7">
                  <c:v>Informatics</c:v>
                </c:pt>
                <c:pt idx="8">
                  <c:v>Substance abuse</c:v>
                </c:pt>
                <c:pt idx="9">
                  <c:v>Chronic disease</c:v>
                </c:pt>
                <c:pt idx="10">
                  <c:v>Vital statistics</c:v>
                </c:pt>
                <c:pt idx="11">
                  <c:v>Other</c:v>
                </c:pt>
                <c:pt idx="12">
                  <c:v>Environmental health</c:v>
                </c:pt>
                <c:pt idx="13">
                  <c:v>General</c:v>
                </c:pt>
                <c:pt idx="14">
                  <c:v>Infectious disease</c:v>
                </c:pt>
              </c:strCache>
            </c:strRef>
          </c:cat>
          <c:val>
            <c:numRef>
              <c:f>'data for fig and tab'!$C$2:$C$16</c:f>
              <c:numCache>
                <c:formatCode>0</c:formatCode>
                <c:ptCount val="15"/>
                <c:pt idx="0">
                  <c:v>0.2</c:v>
                </c:pt>
                <c:pt idx="1">
                  <c:v>0.5</c:v>
                </c:pt>
                <c:pt idx="2">
                  <c:v>5.4</c:v>
                </c:pt>
                <c:pt idx="3">
                  <c:v>16.399999999999999</c:v>
                </c:pt>
                <c:pt idx="4">
                  <c:v>31.3</c:v>
                </c:pt>
                <c:pt idx="5">
                  <c:v>33.6</c:v>
                </c:pt>
                <c:pt idx="6">
                  <c:v>35</c:v>
                </c:pt>
                <c:pt idx="7">
                  <c:v>38.4</c:v>
                </c:pt>
                <c:pt idx="8">
                  <c:v>39.500000000000007</c:v>
                </c:pt>
                <c:pt idx="9">
                  <c:v>40.300000000000011</c:v>
                </c:pt>
                <c:pt idx="10">
                  <c:v>40.400000000000013</c:v>
                </c:pt>
                <c:pt idx="11">
                  <c:v>45.9</c:v>
                </c:pt>
                <c:pt idx="12">
                  <c:v>89.7</c:v>
                </c:pt>
                <c:pt idx="13">
                  <c:v>200.9</c:v>
                </c:pt>
                <c:pt idx="14">
                  <c:v>473.99999999999949</c:v>
                </c:pt>
              </c:numCache>
            </c:numRef>
          </c:val>
          <c:extLst>
            <c:ext xmlns:c16="http://schemas.microsoft.com/office/drawing/2014/chart" uri="{C3380CC4-5D6E-409C-BE32-E72D297353CC}">
              <c16:uniqueId val="{00000004-C55D-46FD-8398-25462661B53E}"/>
            </c:ext>
          </c:extLst>
        </c:ser>
        <c:dLbls>
          <c:showLegendKey val="0"/>
          <c:showVal val="0"/>
          <c:showCatName val="0"/>
          <c:showSerName val="0"/>
          <c:showPercent val="0"/>
          <c:showBubbleSize val="0"/>
        </c:dLbls>
        <c:gapWidth val="30"/>
        <c:overlap val="100"/>
        <c:axId val="443507464"/>
        <c:axId val="443509816"/>
      </c:barChart>
      <c:catAx>
        <c:axId val="4435074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43509816"/>
        <c:crosses val="autoZero"/>
        <c:auto val="1"/>
        <c:lblAlgn val="ctr"/>
        <c:lblOffset val="100"/>
        <c:noMultiLvlLbl val="0"/>
      </c:catAx>
      <c:valAx>
        <c:axId val="443509816"/>
        <c:scaling>
          <c:orientation val="minMax"/>
          <c:max val="50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dirty="0"/>
                  <a:t>Number of Epidemiologists</a:t>
                </a:r>
              </a:p>
            </c:rich>
          </c:tx>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443507464"/>
        <c:crosses val="autoZero"/>
        <c:crossBetween val="between"/>
        <c:majorUnit val="100"/>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800" b="1" i="0" baseline="0" dirty="0">
                <a:effectLst/>
              </a:rPr>
              <a:t>Essential Public Health Services Capacities</a:t>
            </a:r>
            <a:endParaRPr lang="en-US" sz="2800" b="1" dirty="0">
              <a:effectLst/>
            </a:endParaRP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Graphics!$A$33</c:f>
              <c:strCache>
                <c:ptCount val="1"/>
                <c:pt idx="0">
                  <c:v>Minimal to none</c:v>
                </c:pt>
              </c:strCache>
            </c:strRef>
          </c:tx>
          <c:spPr>
            <a:solidFill>
              <a:srgbClr val="002060"/>
            </a:solidFill>
            <a:ln>
              <a:solidFill>
                <a:schemeClr val="accen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Graphics!$B$32:$E$32</c:f>
              <c:strCache>
                <c:ptCount val="4"/>
                <c:pt idx="0">
                  <c:v>Monitoring health status</c:v>
                </c:pt>
                <c:pt idx="1">
                  <c:v>Diagnosing/investigating problems</c:v>
                </c:pt>
                <c:pt idx="2">
                  <c:v>Evaluation</c:v>
                </c:pt>
                <c:pt idx="3">
                  <c:v>Research</c:v>
                </c:pt>
              </c:strCache>
            </c:strRef>
          </c:cat>
          <c:val>
            <c:numRef>
              <c:f>Graphics!$B$33:$E$33</c:f>
              <c:numCache>
                <c:formatCode>0%</c:formatCode>
                <c:ptCount val="4"/>
                <c:pt idx="0">
                  <c:v>3.6999999999999998E-2</c:v>
                </c:pt>
                <c:pt idx="1">
                  <c:v>7.3999999999999996E-2</c:v>
                </c:pt>
                <c:pt idx="2">
                  <c:v>0.25900000000000001</c:v>
                </c:pt>
                <c:pt idx="3">
                  <c:v>0.37</c:v>
                </c:pt>
              </c:numCache>
            </c:numRef>
          </c:val>
          <c:extLst>
            <c:ext xmlns:c16="http://schemas.microsoft.com/office/drawing/2014/chart" uri="{C3380CC4-5D6E-409C-BE32-E72D297353CC}">
              <c16:uniqueId val="{00000000-A923-4667-A0D4-27A61B3E1B17}"/>
            </c:ext>
          </c:extLst>
        </c:ser>
        <c:ser>
          <c:idx val="1"/>
          <c:order val="1"/>
          <c:tx>
            <c:strRef>
              <c:f>Graphics!$A$34</c:f>
              <c:strCache>
                <c:ptCount val="1"/>
                <c:pt idx="0">
                  <c:v>Partial </c:v>
                </c:pt>
              </c:strCache>
            </c:strRef>
          </c:tx>
          <c:spPr>
            <a:solidFill>
              <a:schemeClr val="accent5">
                <a:lumMod val="75000"/>
              </a:schemeClr>
            </a:solidFill>
            <a:ln>
              <a:solidFill>
                <a:schemeClr val="accen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Graphics!$B$32:$E$32</c:f>
              <c:strCache>
                <c:ptCount val="4"/>
                <c:pt idx="0">
                  <c:v>Monitoring health status</c:v>
                </c:pt>
                <c:pt idx="1">
                  <c:v>Diagnosing/investigating problems</c:v>
                </c:pt>
                <c:pt idx="2">
                  <c:v>Evaluation</c:v>
                </c:pt>
                <c:pt idx="3">
                  <c:v>Research</c:v>
                </c:pt>
              </c:strCache>
            </c:strRef>
          </c:cat>
          <c:val>
            <c:numRef>
              <c:f>Graphics!$B$34:$E$34</c:f>
              <c:numCache>
                <c:formatCode>0%</c:formatCode>
                <c:ptCount val="4"/>
                <c:pt idx="0">
                  <c:v>3.6999999999999998E-2</c:v>
                </c:pt>
                <c:pt idx="1">
                  <c:v>0.14799999999999999</c:v>
                </c:pt>
                <c:pt idx="2">
                  <c:v>0.33300000000000002</c:v>
                </c:pt>
                <c:pt idx="3">
                  <c:v>0.29599999999999999</c:v>
                </c:pt>
              </c:numCache>
            </c:numRef>
          </c:val>
          <c:extLst>
            <c:ext xmlns:c16="http://schemas.microsoft.com/office/drawing/2014/chart" uri="{C3380CC4-5D6E-409C-BE32-E72D297353CC}">
              <c16:uniqueId val="{00000001-A923-4667-A0D4-27A61B3E1B17}"/>
            </c:ext>
          </c:extLst>
        </c:ser>
        <c:ser>
          <c:idx val="2"/>
          <c:order val="2"/>
          <c:tx>
            <c:strRef>
              <c:f>Graphics!$A$35</c:f>
              <c:strCache>
                <c:ptCount val="1"/>
                <c:pt idx="0">
                  <c:v>Substantial to full</c:v>
                </c:pt>
              </c:strCache>
            </c:strRef>
          </c:tx>
          <c:spPr>
            <a:solidFill>
              <a:schemeClr val="accent5">
                <a:lumMod val="40000"/>
                <a:lumOff val="60000"/>
              </a:schemeClr>
            </a:solidFill>
            <a:ln>
              <a:solidFill>
                <a:schemeClr val="accen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Graphics!$B$32:$E$32</c:f>
              <c:strCache>
                <c:ptCount val="4"/>
                <c:pt idx="0">
                  <c:v>Monitoring health status</c:v>
                </c:pt>
                <c:pt idx="1">
                  <c:v>Diagnosing/investigating problems</c:v>
                </c:pt>
                <c:pt idx="2">
                  <c:v>Evaluation</c:v>
                </c:pt>
                <c:pt idx="3">
                  <c:v>Research</c:v>
                </c:pt>
              </c:strCache>
            </c:strRef>
          </c:cat>
          <c:val>
            <c:numRef>
              <c:f>Graphics!$B$35:$E$35</c:f>
              <c:numCache>
                <c:formatCode>0%</c:formatCode>
                <c:ptCount val="4"/>
                <c:pt idx="0">
                  <c:v>0.93</c:v>
                </c:pt>
                <c:pt idx="1">
                  <c:v>0.77800000000000002</c:v>
                </c:pt>
                <c:pt idx="2">
                  <c:v>0.40699999999999997</c:v>
                </c:pt>
                <c:pt idx="3">
                  <c:v>0.33300000000000002</c:v>
                </c:pt>
              </c:numCache>
            </c:numRef>
          </c:val>
          <c:extLst>
            <c:ext xmlns:c16="http://schemas.microsoft.com/office/drawing/2014/chart" uri="{C3380CC4-5D6E-409C-BE32-E72D297353CC}">
              <c16:uniqueId val="{00000002-A923-4667-A0D4-27A61B3E1B17}"/>
            </c:ext>
          </c:extLst>
        </c:ser>
        <c:dLbls>
          <c:dLblPos val="outEnd"/>
          <c:showLegendKey val="0"/>
          <c:showVal val="1"/>
          <c:showCatName val="0"/>
          <c:showSerName val="0"/>
          <c:showPercent val="0"/>
          <c:showBubbleSize val="0"/>
        </c:dLbls>
        <c:gapWidth val="219"/>
        <c:axId val="443510600"/>
        <c:axId val="443510992"/>
      </c:barChart>
      <c:catAx>
        <c:axId val="443510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43510992"/>
        <c:crosses val="autoZero"/>
        <c:auto val="1"/>
        <c:lblAlgn val="ctr"/>
        <c:lblOffset val="100"/>
        <c:noMultiLvlLbl val="0"/>
      </c:catAx>
      <c:valAx>
        <c:axId val="4435109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43510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2400" b="1" dirty="0"/>
              <a:t>Current Capacity &amp; Perceived Need for Improvement – </a:t>
            </a:r>
          </a:p>
          <a:p>
            <a:pPr>
              <a:defRPr sz="1600" b="0" i="0" u="none" strike="noStrike" kern="1200" spc="0" baseline="0">
                <a:solidFill>
                  <a:schemeClr val="tx1">
                    <a:lumMod val="65000"/>
                    <a:lumOff val="35000"/>
                  </a:schemeClr>
                </a:solidFill>
                <a:latin typeface="+mn-lt"/>
                <a:ea typeface="+mn-ea"/>
                <a:cs typeface="+mn-cs"/>
              </a:defRPr>
            </a:pPr>
            <a:r>
              <a:rPr lang="en-US" sz="2400" b="1" dirty="0"/>
              <a:t>Essential Public Health Services</a:t>
            </a:r>
          </a:p>
        </c:rich>
      </c:tx>
      <c:layout>
        <c:manualLayout>
          <c:xMode val="edge"/>
          <c:yMode val="edge"/>
          <c:x val="0.25294445616172978"/>
          <c:y val="2.5945556289030221E-2"/>
        </c:manualLayout>
      </c:layout>
      <c:overlay val="0"/>
      <c:spPr>
        <a:noFill/>
        <a:ln>
          <a:noFill/>
        </a:ln>
        <a:effectLst/>
      </c:spPr>
    </c:title>
    <c:autoTitleDeleted val="0"/>
    <c:plotArea>
      <c:layout/>
      <c:barChart>
        <c:barDir val="bar"/>
        <c:grouping val="clustered"/>
        <c:varyColors val="0"/>
        <c:ser>
          <c:idx val="0"/>
          <c:order val="0"/>
          <c:tx>
            <c:strRef>
              <c:f>'EPHS analysis'!$H$9</c:f>
              <c:strCache>
                <c:ptCount val="1"/>
                <c:pt idx="0">
                  <c:v>Need for improvement</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'EPHS analysis'!$G$10:$G$22</c:f>
              <c:strCache>
                <c:ptCount val="13"/>
                <c:pt idx="0">
                  <c:v>Genomics</c:v>
                </c:pt>
                <c:pt idx="1">
                  <c:v>Occupational health</c:v>
                </c:pt>
                <c:pt idx="2">
                  <c:v>Oral health</c:v>
                </c:pt>
                <c:pt idx="3">
                  <c:v>Mental health</c:v>
                </c:pt>
                <c:pt idx="4">
                  <c:v>Informatics</c:v>
                </c:pt>
                <c:pt idx="5">
                  <c:v>Substance abuse</c:v>
                </c:pt>
                <c:pt idx="6">
                  <c:v>Environmental health</c:v>
                </c:pt>
                <c:pt idx="7">
                  <c:v>Vital statistics</c:v>
                </c:pt>
                <c:pt idx="8">
                  <c:v>Preparedness</c:v>
                </c:pt>
                <c:pt idx="9">
                  <c:v>Injury </c:v>
                </c:pt>
                <c:pt idx="10">
                  <c:v>Chronic disease</c:v>
                </c:pt>
                <c:pt idx="11">
                  <c:v>MCH</c:v>
                </c:pt>
                <c:pt idx="12">
                  <c:v>Infectious disease </c:v>
                </c:pt>
              </c:strCache>
            </c:strRef>
          </c:cat>
          <c:val>
            <c:numRef>
              <c:f>'EPHS analysis'!$H$10:$H$22</c:f>
              <c:numCache>
                <c:formatCode>0%</c:formatCode>
                <c:ptCount val="13"/>
                <c:pt idx="0">
                  <c:v>0.73</c:v>
                </c:pt>
                <c:pt idx="1">
                  <c:v>0.56000000000000005</c:v>
                </c:pt>
                <c:pt idx="2">
                  <c:v>0.67</c:v>
                </c:pt>
                <c:pt idx="3">
                  <c:v>0.89</c:v>
                </c:pt>
                <c:pt idx="4">
                  <c:v>0.85</c:v>
                </c:pt>
                <c:pt idx="5">
                  <c:v>0.85</c:v>
                </c:pt>
                <c:pt idx="6">
                  <c:v>0.89</c:v>
                </c:pt>
                <c:pt idx="7">
                  <c:v>0.74</c:v>
                </c:pt>
                <c:pt idx="8">
                  <c:v>0.74</c:v>
                </c:pt>
                <c:pt idx="9">
                  <c:v>0.88</c:v>
                </c:pt>
                <c:pt idx="10">
                  <c:v>0.93</c:v>
                </c:pt>
                <c:pt idx="11">
                  <c:v>0.81</c:v>
                </c:pt>
                <c:pt idx="12">
                  <c:v>0.89</c:v>
                </c:pt>
              </c:numCache>
            </c:numRef>
          </c:val>
          <c:extLst>
            <c:ext xmlns:c16="http://schemas.microsoft.com/office/drawing/2014/chart" uri="{C3380CC4-5D6E-409C-BE32-E72D297353CC}">
              <c16:uniqueId val="{00000000-AE7C-4E05-BC1A-2007CAE46967}"/>
            </c:ext>
          </c:extLst>
        </c:ser>
        <c:ser>
          <c:idx val="2"/>
          <c:order val="1"/>
          <c:tx>
            <c:strRef>
              <c:f>'EPHS analysis'!$I$9</c:f>
              <c:strCache>
                <c:ptCount val="1"/>
                <c:pt idx="0">
                  <c:v>Current capacity</c:v>
                </c:pt>
              </c:strCache>
            </c:strRef>
          </c:tx>
          <c:spPr>
            <a:solidFill>
              <a:schemeClr val="accent1">
                <a:lumMod val="50000"/>
              </a:schemeClr>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B523-4BFD-B8EA-9BFF82EDA7F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'EPHS analysis'!$G$10:$G$22</c:f>
              <c:strCache>
                <c:ptCount val="13"/>
                <c:pt idx="0">
                  <c:v>Genomics</c:v>
                </c:pt>
                <c:pt idx="1">
                  <c:v>Occupational health</c:v>
                </c:pt>
                <c:pt idx="2">
                  <c:v>Oral health</c:v>
                </c:pt>
                <c:pt idx="3">
                  <c:v>Mental health</c:v>
                </c:pt>
                <c:pt idx="4">
                  <c:v>Informatics</c:v>
                </c:pt>
                <c:pt idx="5">
                  <c:v>Substance abuse</c:v>
                </c:pt>
                <c:pt idx="6">
                  <c:v>Environmental health</c:v>
                </c:pt>
                <c:pt idx="7">
                  <c:v>Vital statistics</c:v>
                </c:pt>
                <c:pt idx="8">
                  <c:v>Preparedness</c:v>
                </c:pt>
                <c:pt idx="9">
                  <c:v>Injury </c:v>
                </c:pt>
                <c:pt idx="10">
                  <c:v>Chronic disease</c:v>
                </c:pt>
                <c:pt idx="11">
                  <c:v>MCH</c:v>
                </c:pt>
                <c:pt idx="12">
                  <c:v>Infectious disease </c:v>
                </c:pt>
              </c:strCache>
            </c:strRef>
          </c:cat>
          <c:val>
            <c:numRef>
              <c:f>'EPHS analysis'!$I$10:$I$22</c:f>
              <c:numCache>
                <c:formatCode>0%</c:formatCode>
                <c:ptCount val="13"/>
                <c:pt idx="0">
                  <c:v>0</c:v>
                </c:pt>
                <c:pt idx="1">
                  <c:v>0.15</c:v>
                </c:pt>
                <c:pt idx="2">
                  <c:v>0.37</c:v>
                </c:pt>
                <c:pt idx="3">
                  <c:v>0.48</c:v>
                </c:pt>
                <c:pt idx="4">
                  <c:v>0.56000000000000005</c:v>
                </c:pt>
                <c:pt idx="5">
                  <c:v>0.74</c:v>
                </c:pt>
                <c:pt idx="6">
                  <c:v>0.78</c:v>
                </c:pt>
                <c:pt idx="7">
                  <c:v>0.78</c:v>
                </c:pt>
                <c:pt idx="8">
                  <c:v>0.81</c:v>
                </c:pt>
                <c:pt idx="9">
                  <c:v>0.89</c:v>
                </c:pt>
                <c:pt idx="10">
                  <c:v>0.89</c:v>
                </c:pt>
                <c:pt idx="11">
                  <c:v>0.93</c:v>
                </c:pt>
                <c:pt idx="12">
                  <c:v>1</c:v>
                </c:pt>
              </c:numCache>
            </c:numRef>
          </c:val>
          <c:extLst>
            <c:ext xmlns:c16="http://schemas.microsoft.com/office/drawing/2014/chart" uri="{C3380CC4-5D6E-409C-BE32-E72D297353CC}">
              <c16:uniqueId val="{00000002-AE7C-4E05-BC1A-2007CAE46967}"/>
            </c:ext>
          </c:extLst>
        </c:ser>
        <c:dLbls>
          <c:showLegendKey val="0"/>
          <c:showVal val="0"/>
          <c:showCatName val="0"/>
          <c:showSerName val="0"/>
          <c:showPercent val="0"/>
          <c:showBubbleSize val="0"/>
        </c:dLbls>
        <c:gapWidth val="50"/>
        <c:axId val="443512560"/>
        <c:axId val="445775728"/>
      </c:barChart>
      <c:catAx>
        <c:axId val="4435125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445775728"/>
        <c:crosses val="autoZero"/>
        <c:auto val="1"/>
        <c:lblAlgn val="ctr"/>
        <c:lblOffset val="100"/>
        <c:tickLblSkip val="1"/>
        <c:noMultiLvlLbl val="0"/>
      </c:catAx>
      <c:valAx>
        <c:axId val="445775728"/>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43512560"/>
        <c:crosses val="autoZero"/>
        <c:crossBetween val="between"/>
      </c:valAx>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US" sz="1800" dirty="0"/>
              <a:t>Trends in number of epidemiologists by program area,</a:t>
            </a:r>
            <a:r>
              <a:rPr lang="en-US" sz="1800" baseline="0" dirty="0"/>
              <a:t> 2004-2017, 50 States </a:t>
            </a:r>
            <a:r>
              <a:rPr lang="en-US" sz="1800" b="0" i="0" u="none" strike="noStrike" kern="1200" spc="0" baseline="0" dirty="0">
                <a:solidFill>
                  <a:sysClr val="windowText" lastClr="000000">
                    <a:lumMod val="65000"/>
                    <a:lumOff val="35000"/>
                  </a:sysClr>
                </a:solidFill>
                <a:latin typeface="+mn-lt"/>
                <a:ea typeface="+mn-ea"/>
                <a:cs typeface="+mn-cs"/>
              </a:rPr>
              <a:t>and DC </a:t>
            </a:r>
            <a:r>
              <a:rPr lang="en-US" sz="1800" b="0" i="0" u="none" strike="noStrike" baseline="0" dirty="0">
                <a:effectLst/>
              </a:rPr>
              <a:t>and variable number of territories in 2004 and 2006</a:t>
            </a:r>
            <a:r>
              <a:rPr lang="en-US" sz="1800" baseline="0" dirty="0"/>
              <a:t>, ECA</a:t>
            </a:r>
            <a:endParaRPr lang="en-US" sz="1800" dirty="0"/>
          </a:p>
        </c:rich>
      </c:tx>
      <c:layout>
        <c:manualLayout>
          <c:xMode val="edge"/>
          <c:yMode val="edge"/>
          <c:x val="0.117395669291339"/>
          <c:y val="2.7777777777777801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trends!$B$3</c:f>
              <c:strCache>
                <c:ptCount val="1"/>
                <c:pt idx="0">
                  <c:v>2004</c:v>
                </c:pt>
              </c:strCache>
            </c:strRef>
          </c:tx>
          <c:spPr>
            <a:solidFill>
              <a:schemeClr val="bg2">
                <a:lumMod val="90000"/>
              </a:schemeClr>
            </a:solidFill>
            <a:ln>
              <a:noFill/>
            </a:ln>
            <a:effectLst/>
          </c:spPr>
          <c:invertIfNegative val="0"/>
          <c:cat>
            <c:strRef>
              <c:f>trends!$A$4:$A$11</c:f>
              <c:strCache>
                <c:ptCount val="8"/>
                <c:pt idx="0">
                  <c:v>ID</c:v>
                </c:pt>
                <c:pt idx="1">
                  <c:v>BT/Prep</c:v>
                </c:pt>
                <c:pt idx="2">
                  <c:v>Chronic</c:v>
                </c:pt>
                <c:pt idx="3">
                  <c:v>Env</c:v>
                </c:pt>
                <c:pt idx="4">
                  <c:v>MCH</c:v>
                </c:pt>
                <c:pt idx="5">
                  <c:v>Injury</c:v>
                </c:pt>
                <c:pt idx="6">
                  <c:v>Occup</c:v>
                </c:pt>
                <c:pt idx="7">
                  <c:v>Oral</c:v>
                </c:pt>
              </c:strCache>
            </c:strRef>
          </c:cat>
          <c:val>
            <c:numRef>
              <c:f>trends!$B$4:$B$11</c:f>
              <c:numCache>
                <c:formatCode>0</c:formatCode>
                <c:ptCount val="8"/>
                <c:pt idx="0">
                  <c:v>912.75</c:v>
                </c:pt>
                <c:pt idx="1">
                  <c:v>375.75</c:v>
                </c:pt>
                <c:pt idx="2">
                  <c:v>386</c:v>
                </c:pt>
                <c:pt idx="3">
                  <c:v>318.8</c:v>
                </c:pt>
                <c:pt idx="4">
                  <c:v>237</c:v>
                </c:pt>
                <c:pt idx="5">
                  <c:v>74</c:v>
                </c:pt>
                <c:pt idx="6">
                  <c:v>51</c:v>
                </c:pt>
                <c:pt idx="7">
                  <c:v>38</c:v>
                </c:pt>
              </c:numCache>
            </c:numRef>
          </c:val>
          <c:extLst>
            <c:ext xmlns:c16="http://schemas.microsoft.com/office/drawing/2014/chart" uri="{C3380CC4-5D6E-409C-BE32-E72D297353CC}">
              <c16:uniqueId val="{00000000-8806-4DB2-B9BA-EA5677DFBE3A}"/>
            </c:ext>
          </c:extLst>
        </c:ser>
        <c:ser>
          <c:idx val="1"/>
          <c:order val="1"/>
          <c:tx>
            <c:strRef>
              <c:f>trends!$C$3</c:f>
              <c:strCache>
                <c:ptCount val="1"/>
                <c:pt idx="0">
                  <c:v>2006</c:v>
                </c:pt>
              </c:strCache>
            </c:strRef>
          </c:tx>
          <c:spPr>
            <a:solidFill>
              <a:schemeClr val="bg2">
                <a:lumMod val="75000"/>
              </a:schemeClr>
            </a:solidFill>
            <a:ln>
              <a:solidFill>
                <a:schemeClr val="bg2">
                  <a:lumMod val="90000"/>
                </a:schemeClr>
              </a:solidFill>
            </a:ln>
            <a:effectLst/>
          </c:spPr>
          <c:invertIfNegative val="0"/>
          <c:cat>
            <c:strRef>
              <c:f>trends!$A$4:$A$11</c:f>
              <c:strCache>
                <c:ptCount val="8"/>
                <c:pt idx="0">
                  <c:v>ID</c:v>
                </c:pt>
                <c:pt idx="1">
                  <c:v>BT/Prep</c:v>
                </c:pt>
                <c:pt idx="2">
                  <c:v>Chronic</c:v>
                </c:pt>
                <c:pt idx="3">
                  <c:v>Env</c:v>
                </c:pt>
                <c:pt idx="4">
                  <c:v>MCH</c:v>
                </c:pt>
                <c:pt idx="5">
                  <c:v>Injury</c:v>
                </c:pt>
                <c:pt idx="6">
                  <c:v>Occup</c:v>
                </c:pt>
                <c:pt idx="7">
                  <c:v>Oral</c:v>
                </c:pt>
              </c:strCache>
            </c:strRef>
          </c:cat>
          <c:val>
            <c:numRef>
              <c:f>trends!$C$4:$C$11</c:f>
              <c:numCache>
                <c:formatCode>0</c:formatCode>
                <c:ptCount val="8"/>
                <c:pt idx="0">
                  <c:v>1017</c:v>
                </c:pt>
                <c:pt idx="1">
                  <c:v>332</c:v>
                </c:pt>
                <c:pt idx="2">
                  <c:v>324</c:v>
                </c:pt>
                <c:pt idx="3">
                  <c:v>287</c:v>
                </c:pt>
                <c:pt idx="4">
                  <c:v>241</c:v>
                </c:pt>
                <c:pt idx="5">
                  <c:v>96</c:v>
                </c:pt>
                <c:pt idx="6">
                  <c:v>51</c:v>
                </c:pt>
                <c:pt idx="7">
                  <c:v>29</c:v>
                </c:pt>
              </c:numCache>
            </c:numRef>
          </c:val>
          <c:extLst>
            <c:ext xmlns:c16="http://schemas.microsoft.com/office/drawing/2014/chart" uri="{C3380CC4-5D6E-409C-BE32-E72D297353CC}">
              <c16:uniqueId val="{00000001-8806-4DB2-B9BA-EA5677DFBE3A}"/>
            </c:ext>
          </c:extLst>
        </c:ser>
        <c:ser>
          <c:idx val="2"/>
          <c:order val="2"/>
          <c:tx>
            <c:strRef>
              <c:f>trends!$D$3</c:f>
              <c:strCache>
                <c:ptCount val="1"/>
                <c:pt idx="0">
                  <c:v>2010</c:v>
                </c:pt>
              </c:strCache>
            </c:strRef>
          </c:tx>
          <c:spPr>
            <a:solidFill>
              <a:schemeClr val="accent5">
                <a:lumMod val="60000"/>
                <a:lumOff val="40000"/>
              </a:schemeClr>
            </a:solidFill>
            <a:ln>
              <a:noFill/>
            </a:ln>
            <a:effectLst/>
          </c:spPr>
          <c:invertIfNegative val="0"/>
          <c:cat>
            <c:strRef>
              <c:f>trends!$A$4:$A$11</c:f>
              <c:strCache>
                <c:ptCount val="8"/>
                <c:pt idx="0">
                  <c:v>ID</c:v>
                </c:pt>
                <c:pt idx="1">
                  <c:v>BT/Prep</c:v>
                </c:pt>
                <c:pt idx="2">
                  <c:v>Chronic</c:v>
                </c:pt>
                <c:pt idx="3">
                  <c:v>Env</c:v>
                </c:pt>
                <c:pt idx="4">
                  <c:v>MCH</c:v>
                </c:pt>
                <c:pt idx="5">
                  <c:v>Injury</c:v>
                </c:pt>
                <c:pt idx="6">
                  <c:v>Occup</c:v>
                </c:pt>
                <c:pt idx="7">
                  <c:v>Oral</c:v>
                </c:pt>
              </c:strCache>
            </c:strRef>
          </c:cat>
          <c:val>
            <c:numRef>
              <c:f>trends!$D$4:$D$11</c:f>
              <c:numCache>
                <c:formatCode>0</c:formatCode>
                <c:ptCount val="8"/>
                <c:pt idx="0">
                  <c:v>1179.49</c:v>
                </c:pt>
                <c:pt idx="1">
                  <c:v>247.47</c:v>
                </c:pt>
                <c:pt idx="2">
                  <c:v>359.28</c:v>
                </c:pt>
                <c:pt idx="3">
                  <c:v>210</c:v>
                </c:pt>
                <c:pt idx="4">
                  <c:v>250.43</c:v>
                </c:pt>
                <c:pt idx="5">
                  <c:v>70.45</c:v>
                </c:pt>
                <c:pt idx="6">
                  <c:v>39.299999999999997</c:v>
                </c:pt>
                <c:pt idx="7">
                  <c:v>10.95</c:v>
                </c:pt>
              </c:numCache>
            </c:numRef>
          </c:val>
          <c:extLst>
            <c:ext xmlns:c16="http://schemas.microsoft.com/office/drawing/2014/chart" uri="{C3380CC4-5D6E-409C-BE32-E72D297353CC}">
              <c16:uniqueId val="{00000002-8806-4DB2-B9BA-EA5677DFBE3A}"/>
            </c:ext>
          </c:extLst>
        </c:ser>
        <c:ser>
          <c:idx val="3"/>
          <c:order val="3"/>
          <c:tx>
            <c:strRef>
              <c:f>trends!$E$3</c:f>
              <c:strCache>
                <c:ptCount val="1"/>
                <c:pt idx="0">
                  <c:v>2013</c:v>
                </c:pt>
              </c:strCache>
            </c:strRef>
          </c:tx>
          <c:spPr>
            <a:solidFill>
              <a:schemeClr val="accent5">
                <a:lumMod val="75000"/>
              </a:schemeClr>
            </a:solidFill>
            <a:ln>
              <a:noFill/>
            </a:ln>
            <a:effectLst/>
          </c:spPr>
          <c:invertIfNegative val="0"/>
          <c:cat>
            <c:strRef>
              <c:f>trends!$A$4:$A$11</c:f>
              <c:strCache>
                <c:ptCount val="8"/>
                <c:pt idx="0">
                  <c:v>ID</c:v>
                </c:pt>
                <c:pt idx="1">
                  <c:v>BT/Prep</c:v>
                </c:pt>
                <c:pt idx="2">
                  <c:v>Chronic</c:v>
                </c:pt>
                <c:pt idx="3">
                  <c:v>Env</c:v>
                </c:pt>
                <c:pt idx="4">
                  <c:v>MCH</c:v>
                </c:pt>
                <c:pt idx="5">
                  <c:v>Injury</c:v>
                </c:pt>
                <c:pt idx="6">
                  <c:v>Occup</c:v>
                </c:pt>
                <c:pt idx="7">
                  <c:v>Oral</c:v>
                </c:pt>
              </c:strCache>
            </c:strRef>
          </c:cat>
          <c:val>
            <c:numRef>
              <c:f>trends!$E$4:$E$11</c:f>
              <c:numCache>
                <c:formatCode>0</c:formatCode>
                <c:ptCount val="8"/>
                <c:pt idx="0">
                  <c:v>1350.9</c:v>
                </c:pt>
                <c:pt idx="1">
                  <c:v>261.60000000000002</c:v>
                </c:pt>
                <c:pt idx="2">
                  <c:v>353.97500000000002</c:v>
                </c:pt>
                <c:pt idx="3">
                  <c:v>222.75</c:v>
                </c:pt>
                <c:pt idx="4">
                  <c:v>282.05</c:v>
                </c:pt>
                <c:pt idx="5">
                  <c:v>54.475000000000001</c:v>
                </c:pt>
                <c:pt idx="6">
                  <c:v>38.4</c:v>
                </c:pt>
                <c:pt idx="7">
                  <c:v>18.899999999999999</c:v>
                </c:pt>
              </c:numCache>
            </c:numRef>
          </c:val>
          <c:extLst>
            <c:ext xmlns:c16="http://schemas.microsoft.com/office/drawing/2014/chart" uri="{C3380CC4-5D6E-409C-BE32-E72D297353CC}">
              <c16:uniqueId val="{00000003-8806-4DB2-B9BA-EA5677DFBE3A}"/>
            </c:ext>
          </c:extLst>
        </c:ser>
        <c:ser>
          <c:idx val="4"/>
          <c:order val="4"/>
          <c:tx>
            <c:strRef>
              <c:f>trends!$F$3</c:f>
              <c:strCache>
                <c:ptCount val="1"/>
                <c:pt idx="0">
                  <c:v>2017</c:v>
                </c:pt>
              </c:strCache>
            </c:strRef>
          </c:tx>
          <c:spPr>
            <a:solidFill>
              <a:schemeClr val="accent5">
                <a:lumMod val="50000"/>
              </a:schemeClr>
            </a:solidFill>
            <a:ln>
              <a:noFill/>
            </a:ln>
            <a:effectLst/>
          </c:spPr>
          <c:invertIfNegative val="0"/>
          <c:cat>
            <c:strRef>
              <c:f>trends!$A$4:$A$11</c:f>
              <c:strCache>
                <c:ptCount val="8"/>
                <c:pt idx="0">
                  <c:v>ID</c:v>
                </c:pt>
                <c:pt idx="1">
                  <c:v>BT/Prep</c:v>
                </c:pt>
                <c:pt idx="2">
                  <c:v>Chronic</c:v>
                </c:pt>
                <c:pt idx="3">
                  <c:v>Env</c:v>
                </c:pt>
                <c:pt idx="4">
                  <c:v>MCH</c:v>
                </c:pt>
                <c:pt idx="5">
                  <c:v>Injury</c:v>
                </c:pt>
                <c:pt idx="6">
                  <c:v>Occup</c:v>
                </c:pt>
                <c:pt idx="7">
                  <c:v>Oral</c:v>
                </c:pt>
              </c:strCache>
            </c:strRef>
          </c:cat>
          <c:val>
            <c:numRef>
              <c:f>trends!$F$4:$F$11</c:f>
              <c:numCache>
                <c:formatCode>0</c:formatCode>
                <c:ptCount val="8"/>
                <c:pt idx="0">
                  <c:v>1838.2</c:v>
                </c:pt>
                <c:pt idx="1">
                  <c:v>117.6</c:v>
                </c:pt>
                <c:pt idx="2">
                  <c:v>304.39999999999992</c:v>
                </c:pt>
                <c:pt idx="3">
                  <c:v>221.7</c:v>
                </c:pt>
                <c:pt idx="4">
                  <c:v>321.2</c:v>
                </c:pt>
                <c:pt idx="5">
                  <c:v>102.5</c:v>
                </c:pt>
                <c:pt idx="6">
                  <c:v>28.4</c:v>
                </c:pt>
                <c:pt idx="7">
                  <c:v>18</c:v>
                </c:pt>
              </c:numCache>
            </c:numRef>
          </c:val>
          <c:extLst>
            <c:ext xmlns:c16="http://schemas.microsoft.com/office/drawing/2014/chart" uri="{C3380CC4-5D6E-409C-BE32-E72D297353CC}">
              <c16:uniqueId val="{00000004-8806-4DB2-B9BA-EA5677DFBE3A}"/>
            </c:ext>
          </c:extLst>
        </c:ser>
        <c:dLbls>
          <c:showLegendKey val="0"/>
          <c:showVal val="0"/>
          <c:showCatName val="0"/>
          <c:showSerName val="0"/>
          <c:showPercent val="0"/>
          <c:showBubbleSize val="0"/>
        </c:dLbls>
        <c:gapWidth val="219"/>
        <c:overlap val="-27"/>
        <c:axId val="2079008152"/>
        <c:axId val="2079011912"/>
      </c:barChart>
      <c:catAx>
        <c:axId val="2079008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79011912"/>
        <c:crosses val="autoZero"/>
        <c:auto val="1"/>
        <c:lblAlgn val="ctr"/>
        <c:lblOffset val="100"/>
        <c:noMultiLvlLbl val="0"/>
      </c:catAx>
      <c:valAx>
        <c:axId val="20790119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79008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0" i="0" baseline="0" dirty="0">
                <a:effectLst/>
              </a:rPr>
              <a:t>EPHS capacities, 50 states and DC, ECA, 2017</a:t>
            </a:r>
            <a:r>
              <a:rPr lang="en-US" sz="1800" b="0" i="0" u="none" strike="noStrike" baseline="0" dirty="0">
                <a:effectLst/>
              </a:rPr>
              <a:t>* </a:t>
            </a:r>
            <a:endParaRPr lang="en-US" sz="1800" dirty="0">
              <a:effectLst/>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'Q 9'!$K$5</c:f>
              <c:strCache>
                <c:ptCount val="1"/>
                <c:pt idx="0">
                  <c:v>Minimal to none</c:v>
                </c:pt>
              </c:strCache>
            </c:strRef>
          </c:tx>
          <c:spPr>
            <a:solidFill>
              <a:srgbClr val="002060"/>
            </a:solidFill>
            <a:ln>
              <a:solidFill>
                <a:schemeClr val="accen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 9'!$L$4:$O$4</c:f>
              <c:strCache>
                <c:ptCount val="4"/>
                <c:pt idx="0">
                  <c:v>Monitoring health status</c:v>
                </c:pt>
                <c:pt idx="1">
                  <c:v>Diagnosing/investigating problems</c:v>
                </c:pt>
                <c:pt idx="2">
                  <c:v>Evaluation</c:v>
                </c:pt>
                <c:pt idx="3">
                  <c:v>Research</c:v>
                </c:pt>
              </c:strCache>
            </c:strRef>
          </c:cat>
          <c:val>
            <c:numRef>
              <c:f>'Q 9'!$L$5:$O$5</c:f>
              <c:numCache>
                <c:formatCode>0%</c:formatCode>
                <c:ptCount val="4"/>
                <c:pt idx="0">
                  <c:v>0</c:v>
                </c:pt>
                <c:pt idx="1">
                  <c:v>0</c:v>
                </c:pt>
                <c:pt idx="2">
                  <c:v>0.1961</c:v>
                </c:pt>
                <c:pt idx="3">
                  <c:v>0.39219999999999999</c:v>
                </c:pt>
              </c:numCache>
            </c:numRef>
          </c:val>
          <c:extLst>
            <c:ext xmlns:c16="http://schemas.microsoft.com/office/drawing/2014/chart" uri="{C3380CC4-5D6E-409C-BE32-E72D297353CC}">
              <c16:uniqueId val="{00000000-0CA1-4C6D-A3E7-1692EB0D6FC3}"/>
            </c:ext>
          </c:extLst>
        </c:ser>
        <c:ser>
          <c:idx val="1"/>
          <c:order val="1"/>
          <c:tx>
            <c:strRef>
              <c:f>'Q 9'!$K$6</c:f>
              <c:strCache>
                <c:ptCount val="1"/>
                <c:pt idx="0">
                  <c:v>Partial </c:v>
                </c:pt>
              </c:strCache>
            </c:strRef>
          </c:tx>
          <c:spPr>
            <a:solidFill>
              <a:schemeClr val="accent5">
                <a:lumMod val="75000"/>
              </a:schemeClr>
            </a:solidFill>
            <a:ln>
              <a:solidFill>
                <a:schemeClr val="accent1"/>
              </a:solidFill>
            </a:ln>
            <a:effectLst/>
          </c:spPr>
          <c:invertIfNegative val="0"/>
          <c:dLbls>
            <c:dLbl>
              <c:idx val="3"/>
              <c:layout>
                <c:manualLayout>
                  <c:x val="1.0258093162409731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AC3-4307-87A4-F2EA4271C245}"/>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 9'!$L$4:$O$4</c:f>
              <c:strCache>
                <c:ptCount val="4"/>
                <c:pt idx="0">
                  <c:v>Monitoring health status</c:v>
                </c:pt>
                <c:pt idx="1">
                  <c:v>Diagnosing/investigating problems</c:v>
                </c:pt>
                <c:pt idx="2">
                  <c:v>Evaluation</c:v>
                </c:pt>
                <c:pt idx="3">
                  <c:v>Research</c:v>
                </c:pt>
              </c:strCache>
            </c:strRef>
          </c:cat>
          <c:val>
            <c:numRef>
              <c:f>'Q 9'!$L$6:$O$6</c:f>
              <c:numCache>
                <c:formatCode>0%</c:formatCode>
                <c:ptCount val="4"/>
                <c:pt idx="0">
                  <c:v>0.15690000000000001</c:v>
                </c:pt>
                <c:pt idx="1">
                  <c:v>7.8399999999999997E-2</c:v>
                </c:pt>
                <c:pt idx="2">
                  <c:v>0.4118</c:v>
                </c:pt>
                <c:pt idx="3">
                  <c:v>0.39219999999999999</c:v>
                </c:pt>
              </c:numCache>
            </c:numRef>
          </c:val>
          <c:extLst>
            <c:ext xmlns:c16="http://schemas.microsoft.com/office/drawing/2014/chart" uri="{C3380CC4-5D6E-409C-BE32-E72D297353CC}">
              <c16:uniqueId val="{00000001-0CA1-4C6D-A3E7-1692EB0D6FC3}"/>
            </c:ext>
          </c:extLst>
        </c:ser>
        <c:ser>
          <c:idx val="2"/>
          <c:order val="2"/>
          <c:tx>
            <c:strRef>
              <c:f>'Q 9'!$K$7</c:f>
              <c:strCache>
                <c:ptCount val="1"/>
                <c:pt idx="0">
                  <c:v>Substantial to full</c:v>
                </c:pt>
              </c:strCache>
            </c:strRef>
          </c:tx>
          <c:spPr>
            <a:solidFill>
              <a:schemeClr val="accent5">
                <a:lumMod val="40000"/>
                <a:lumOff val="60000"/>
              </a:schemeClr>
            </a:solidFill>
            <a:ln>
              <a:solidFill>
                <a:schemeClr val="accent1"/>
              </a:solidFill>
            </a:ln>
            <a:effectLst/>
          </c:spPr>
          <c:invertIfNegative val="0"/>
          <c:dLbls>
            <c:dLbl>
              <c:idx val="2"/>
              <c:layout>
                <c:manualLayout>
                  <c:x val="5.8617675213769888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AC3-4307-87A4-F2EA4271C245}"/>
                </c:ext>
              </c:extLst>
            </c:dLbl>
            <c:dLbl>
              <c:idx val="3"/>
              <c:layout>
                <c:manualLayout>
                  <c:x val="5.8617675213769888E-3"/>
                  <c:y val="-2.436063873211123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AC3-4307-87A4-F2EA4271C245}"/>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 9'!$L$4:$O$4</c:f>
              <c:strCache>
                <c:ptCount val="4"/>
                <c:pt idx="0">
                  <c:v>Monitoring health status</c:v>
                </c:pt>
                <c:pt idx="1">
                  <c:v>Diagnosing/investigating problems</c:v>
                </c:pt>
                <c:pt idx="2">
                  <c:v>Evaluation</c:v>
                </c:pt>
                <c:pt idx="3">
                  <c:v>Research</c:v>
                </c:pt>
              </c:strCache>
            </c:strRef>
          </c:cat>
          <c:val>
            <c:numRef>
              <c:f>'Q 9'!$L$7:$O$7</c:f>
              <c:numCache>
                <c:formatCode>0%</c:formatCode>
                <c:ptCount val="4"/>
                <c:pt idx="0">
                  <c:v>0.84309999999999996</c:v>
                </c:pt>
                <c:pt idx="1">
                  <c:v>0.92159999999999997</c:v>
                </c:pt>
                <c:pt idx="2">
                  <c:v>0.39219999999999999</c:v>
                </c:pt>
                <c:pt idx="3">
                  <c:v>0.2157</c:v>
                </c:pt>
              </c:numCache>
            </c:numRef>
          </c:val>
          <c:extLst>
            <c:ext xmlns:c16="http://schemas.microsoft.com/office/drawing/2014/chart" uri="{C3380CC4-5D6E-409C-BE32-E72D297353CC}">
              <c16:uniqueId val="{00000002-0CA1-4C6D-A3E7-1692EB0D6FC3}"/>
            </c:ext>
          </c:extLst>
        </c:ser>
        <c:dLbls>
          <c:dLblPos val="outEnd"/>
          <c:showLegendKey val="0"/>
          <c:showVal val="1"/>
          <c:showCatName val="0"/>
          <c:showSerName val="0"/>
          <c:showPercent val="0"/>
          <c:showBubbleSize val="0"/>
        </c:dLbls>
        <c:gapWidth val="219"/>
        <c:axId val="2075046424"/>
        <c:axId val="2075050072"/>
      </c:barChart>
      <c:catAx>
        <c:axId val="2075046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075050072"/>
        <c:crosses val="autoZero"/>
        <c:auto val="1"/>
        <c:lblAlgn val="ctr"/>
        <c:lblOffset val="100"/>
        <c:noMultiLvlLbl val="0"/>
      </c:catAx>
      <c:valAx>
        <c:axId val="20750500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75046424"/>
        <c:crosses val="autoZero"/>
        <c:crossBetween val="between"/>
      </c:valAx>
      <c:spPr>
        <a:noFill/>
        <a:ln>
          <a:noFill/>
        </a:ln>
        <a:effectLst/>
      </c:spPr>
    </c:plotArea>
    <c:legend>
      <c:legendPos val="b"/>
      <c:layout>
        <c:manualLayout>
          <c:xMode val="edge"/>
          <c:yMode val="edge"/>
          <c:x val="0.22059319702646843"/>
          <c:y val="0.88507685394449165"/>
          <c:w val="0.53366032370953598"/>
          <c:h val="0.11492314605550838"/>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2000" b="0" i="0" baseline="0" dirty="0">
                <a:effectLst/>
                <a:latin typeface="Calibri" panose="020F0502020204030204" pitchFamily="34" charset="0"/>
                <a:cs typeface="Calibri" panose="020F0502020204030204" pitchFamily="34" charset="0"/>
              </a:rPr>
              <a:t>EPHS capacity by Program Area, 50 states and DC, ECA, 2017*‡</a:t>
            </a:r>
            <a:endParaRPr lang="en-US" sz="2000" dirty="0">
              <a:effectLst/>
              <a:latin typeface="Calibri" panose="020F0502020204030204" pitchFamily="34" charset="0"/>
              <a:cs typeface="Calibri" panose="020F0502020204030204" pitchFamily="34" charset="0"/>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bar"/>
        <c:grouping val="percentStacked"/>
        <c:varyColors val="0"/>
        <c:ser>
          <c:idx val="0"/>
          <c:order val="0"/>
          <c:tx>
            <c:strRef>
              <c:f>'Q 10 summary table+graph '!$M$47</c:f>
              <c:strCache>
                <c:ptCount val="1"/>
                <c:pt idx="0">
                  <c:v>None to minimal</c:v>
                </c:pt>
              </c:strCache>
            </c:strRef>
          </c:tx>
          <c:spPr>
            <a:solidFill>
              <a:schemeClr val="accent5">
                <a:lumMod val="50000"/>
              </a:schemeClr>
            </a:solidFill>
            <a:ln>
              <a:noFill/>
            </a:ln>
            <a:effectLst/>
          </c:spPr>
          <c:invertIfNegative val="0"/>
          <c:cat>
            <c:strRef>
              <c:f>'Q 10 summary table+graph '!$L$48:$L$60</c:f>
              <c:strCache>
                <c:ptCount val="13"/>
                <c:pt idx="0">
                  <c:v>Infectious disease</c:v>
                </c:pt>
                <c:pt idx="1">
                  <c:v>MCH</c:v>
                </c:pt>
                <c:pt idx="2">
                  <c:v>Chronic disease</c:v>
                </c:pt>
                <c:pt idx="3">
                  <c:v>Environmental health</c:v>
                </c:pt>
                <c:pt idx="4">
                  <c:v>Preparedness</c:v>
                </c:pt>
                <c:pt idx="5">
                  <c:v>Injury</c:v>
                </c:pt>
                <c:pt idx="6">
                  <c:v>Vital statistics</c:v>
                </c:pt>
                <c:pt idx="7">
                  <c:v>Substance abuse</c:v>
                </c:pt>
                <c:pt idx="8">
                  <c:v>Oral health</c:v>
                </c:pt>
                <c:pt idx="9">
                  <c:v>Informatics</c:v>
                </c:pt>
                <c:pt idx="10">
                  <c:v>Occupational health</c:v>
                </c:pt>
                <c:pt idx="11">
                  <c:v>Mental health</c:v>
                </c:pt>
                <c:pt idx="12">
                  <c:v>Genomics</c:v>
                </c:pt>
              </c:strCache>
            </c:strRef>
          </c:cat>
          <c:val>
            <c:numRef>
              <c:f>'Q 10 summary table+graph '!$M$48:$M$60</c:f>
              <c:numCache>
                <c:formatCode>0%</c:formatCode>
                <c:ptCount val="13"/>
                <c:pt idx="0">
                  <c:v>0</c:v>
                </c:pt>
                <c:pt idx="1">
                  <c:v>3.9199999999999999E-2</c:v>
                </c:pt>
                <c:pt idx="2">
                  <c:v>7.8399999999999997E-2</c:v>
                </c:pt>
                <c:pt idx="3">
                  <c:v>0.2157</c:v>
                </c:pt>
                <c:pt idx="4">
                  <c:v>0.23519999999999999</c:v>
                </c:pt>
                <c:pt idx="5">
                  <c:v>0.27449999999999997</c:v>
                </c:pt>
                <c:pt idx="6">
                  <c:v>0.31369999999999998</c:v>
                </c:pt>
                <c:pt idx="7">
                  <c:v>0.41169999999999995</c:v>
                </c:pt>
                <c:pt idx="8">
                  <c:v>0.43140000000000001</c:v>
                </c:pt>
                <c:pt idx="9">
                  <c:v>0.49020000000000002</c:v>
                </c:pt>
                <c:pt idx="10">
                  <c:v>0.64710000000000001</c:v>
                </c:pt>
                <c:pt idx="11">
                  <c:v>0.90200000000000002</c:v>
                </c:pt>
                <c:pt idx="12">
                  <c:v>0.94110000000000005</c:v>
                </c:pt>
              </c:numCache>
            </c:numRef>
          </c:val>
          <c:extLst>
            <c:ext xmlns:c16="http://schemas.microsoft.com/office/drawing/2014/chart" uri="{C3380CC4-5D6E-409C-BE32-E72D297353CC}">
              <c16:uniqueId val="{00000000-BD29-4D1A-B33A-02B846A5F47F}"/>
            </c:ext>
          </c:extLst>
        </c:ser>
        <c:ser>
          <c:idx val="1"/>
          <c:order val="1"/>
          <c:tx>
            <c:strRef>
              <c:f>'Q 10 summary table+graph '!$N$47</c:f>
              <c:strCache>
                <c:ptCount val="1"/>
                <c:pt idx="0">
                  <c:v>Partial</c:v>
                </c:pt>
              </c:strCache>
            </c:strRef>
          </c:tx>
          <c:spPr>
            <a:solidFill>
              <a:schemeClr val="accent5">
                <a:lumMod val="60000"/>
                <a:lumOff val="40000"/>
              </a:schemeClr>
            </a:solidFill>
            <a:ln>
              <a:noFill/>
            </a:ln>
            <a:effectLst/>
          </c:spPr>
          <c:invertIfNegative val="0"/>
          <c:cat>
            <c:strRef>
              <c:f>'Q 10 summary table+graph '!$L$48:$L$60</c:f>
              <c:strCache>
                <c:ptCount val="13"/>
                <c:pt idx="0">
                  <c:v>Infectious disease</c:v>
                </c:pt>
                <c:pt idx="1">
                  <c:v>MCH</c:v>
                </c:pt>
                <c:pt idx="2">
                  <c:v>Chronic disease</c:v>
                </c:pt>
                <c:pt idx="3">
                  <c:v>Environmental health</c:v>
                </c:pt>
                <c:pt idx="4">
                  <c:v>Preparedness</c:v>
                </c:pt>
                <c:pt idx="5">
                  <c:v>Injury</c:v>
                </c:pt>
                <c:pt idx="6">
                  <c:v>Vital statistics</c:v>
                </c:pt>
                <c:pt idx="7">
                  <c:v>Substance abuse</c:v>
                </c:pt>
                <c:pt idx="8">
                  <c:v>Oral health</c:v>
                </c:pt>
                <c:pt idx="9">
                  <c:v>Informatics</c:v>
                </c:pt>
                <c:pt idx="10">
                  <c:v>Occupational health</c:v>
                </c:pt>
                <c:pt idx="11">
                  <c:v>Mental health</c:v>
                </c:pt>
                <c:pt idx="12">
                  <c:v>Genomics</c:v>
                </c:pt>
              </c:strCache>
            </c:strRef>
          </c:cat>
          <c:val>
            <c:numRef>
              <c:f>'Q 10 summary table+graph '!$N$48:$N$60</c:f>
              <c:numCache>
                <c:formatCode>0%</c:formatCode>
                <c:ptCount val="13"/>
                <c:pt idx="0">
                  <c:v>3.9199999999999999E-2</c:v>
                </c:pt>
                <c:pt idx="1">
                  <c:v>0.25490000000000002</c:v>
                </c:pt>
                <c:pt idx="2">
                  <c:v>0.13730000000000001</c:v>
                </c:pt>
                <c:pt idx="3">
                  <c:v>0.35289999999999999</c:v>
                </c:pt>
                <c:pt idx="4">
                  <c:v>9.8000000000000004E-2</c:v>
                </c:pt>
                <c:pt idx="5">
                  <c:v>0.29409999999999997</c:v>
                </c:pt>
                <c:pt idx="6">
                  <c:v>0.23530000000000001</c:v>
                </c:pt>
                <c:pt idx="7">
                  <c:v>0.43140000000000001</c:v>
                </c:pt>
                <c:pt idx="8">
                  <c:v>0.35289999999999999</c:v>
                </c:pt>
                <c:pt idx="9">
                  <c:v>0.25490000000000002</c:v>
                </c:pt>
                <c:pt idx="10">
                  <c:v>0.13730000000000001</c:v>
                </c:pt>
                <c:pt idx="11">
                  <c:v>7.8399999999999997E-2</c:v>
                </c:pt>
                <c:pt idx="12">
                  <c:v>1.9599999999999999E-2</c:v>
                </c:pt>
              </c:numCache>
            </c:numRef>
          </c:val>
          <c:extLst>
            <c:ext xmlns:c16="http://schemas.microsoft.com/office/drawing/2014/chart" uri="{C3380CC4-5D6E-409C-BE32-E72D297353CC}">
              <c16:uniqueId val="{00000001-BD29-4D1A-B33A-02B846A5F47F}"/>
            </c:ext>
          </c:extLst>
        </c:ser>
        <c:ser>
          <c:idx val="2"/>
          <c:order val="2"/>
          <c:tx>
            <c:strRef>
              <c:f>'Q 10 summary table+graph '!$O$47</c:f>
              <c:strCache>
                <c:ptCount val="1"/>
                <c:pt idx="0">
                  <c:v>Substantial to full</c:v>
                </c:pt>
              </c:strCache>
            </c:strRef>
          </c:tx>
          <c:spPr>
            <a:solidFill>
              <a:schemeClr val="accent5">
                <a:lumMod val="20000"/>
                <a:lumOff val="80000"/>
              </a:schemeClr>
            </a:solidFill>
            <a:ln>
              <a:noFill/>
            </a:ln>
            <a:effectLst/>
          </c:spPr>
          <c:invertIfNegative val="0"/>
          <c:cat>
            <c:strRef>
              <c:f>'Q 10 summary table+graph '!$L$48:$L$60</c:f>
              <c:strCache>
                <c:ptCount val="13"/>
                <c:pt idx="0">
                  <c:v>Infectious disease</c:v>
                </c:pt>
                <c:pt idx="1">
                  <c:v>MCH</c:v>
                </c:pt>
                <c:pt idx="2">
                  <c:v>Chronic disease</c:v>
                </c:pt>
                <c:pt idx="3">
                  <c:v>Environmental health</c:v>
                </c:pt>
                <c:pt idx="4">
                  <c:v>Preparedness</c:v>
                </c:pt>
                <c:pt idx="5">
                  <c:v>Injury</c:v>
                </c:pt>
                <c:pt idx="6">
                  <c:v>Vital statistics</c:v>
                </c:pt>
                <c:pt idx="7">
                  <c:v>Substance abuse</c:v>
                </c:pt>
                <c:pt idx="8">
                  <c:v>Oral health</c:v>
                </c:pt>
                <c:pt idx="9">
                  <c:v>Informatics</c:v>
                </c:pt>
                <c:pt idx="10">
                  <c:v>Occupational health</c:v>
                </c:pt>
                <c:pt idx="11">
                  <c:v>Mental health</c:v>
                </c:pt>
                <c:pt idx="12">
                  <c:v>Genomics</c:v>
                </c:pt>
              </c:strCache>
            </c:strRef>
          </c:cat>
          <c:val>
            <c:numRef>
              <c:f>'Q 10 summary table+graph '!$O$48:$O$60</c:f>
              <c:numCache>
                <c:formatCode>0%</c:formatCode>
                <c:ptCount val="13"/>
                <c:pt idx="0">
                  <c:v>0.9608000000000001</c:v>
                </c:pt>
                <c:pt idx="1">
                  <c:v>0.70579999999999987</c:v>
                </c:pt>
                <c:pt idx="2">
                  <c:v>0.7843</c:v>
                </c:pt>
                <c:pt idx="3">
                  <c:v>0.43140000000000001</c:v>
                </c:pt>
                <c:pt idx="4">
                  <c:v>0.66660000000000008</c:v>
                </c:pt>
                <c:pt idx="5">
                  <c:v>0.43140000000000006</c:v>
                </c:pt>
                <c:pt idx="6">
                  <c:v>0.45100000000000001</c:v>
                </c:pt>
                <c:pt idx="7">
                  <c:v>0.15679999999999999</c:v>
                </c:pt>
                <c:pt idx="8">
                  <c:v>0.21560000000000001</c:v>
                </c:pt>
                <c:pt idx="9">
                  <c:v>0.25490000000000002</c:v>
                </c:pt>
                <c:pt idx="10">
                  <c:v>0.2157</c:v>
                </c:pt>
                <c:pt idx="11">
                  <c:v>1.9599999999999999E-2</c:v>
                </c:pt>
                <c:pt idx="12">
                  <c:v>3.9199999999999999E-2</c:v>
                </c:pt>
              </c:numCache>
            </c:numRef>
          </c:val>
          <c:extLst>
            <c:ext xmlns:c16="http://schemas.microsoft.com/office/drawing/2014/chart" uri="{C3380CC4-5D6E-409C-BE32-E72D297353CC}">
              <c16:uniqueId val="{00000002-BD29-4D1A-B33A-02B846A5F47F}"/>
            </c:ext>
          </c:extLst>
        </c:ser>
        <c:dLbls>
          <c:showLegendKey val="0"/>
          <c:showVal val="0"/>
          <c:showCatName val="0"/>
          <c:showSerName val="0"/>
          <c:showPercent val="0"/>
          <c:showBubbleSize val="0"/>
        </c:dLbls>
        <c:gapWidth val="30"/>
        <c:overlap val="100"/>
        <c:axId val="426405552"/>
        <c:axId val="426408176"/>
      </c:barChart>
      <c:catAx>
        <c:axId val="4264055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426408176"/>
        <c:crosses val="autoZero"/>
        <c:auto val="1"/>
        <c:lblAlgn val="ctr"/>
        <c:lblOffset val="100"/>
        <c:tickLblSkip val="1"/>
        <c:noMultiLvlLbl val="0"/>
      </c:catAx>
      <c:valAx>
        <c:axId val="42640817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426405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US" sz="1800" dirty="0"/>
              <a:t> Perceived need to improve EPHS capacity by program area, 50 states and DC, ECA, 2017*</a:t>
            </a:r>
          </a:p>
        </c:rich>
      </c:tx>
      <c:layout>
        <c:manualLayout>
          <c:xMode val="edge"/>
          <c:yMode val="edge"/>
          <c:x val="0.10176118400162"/>
          <c:y val="3.4800116445484197E-2"/>
        </c:manualLayout>
      </c:layout>
      <c:overlay val="0"/>
      <c:spPr>
        <a:noFill/>
        <a:ln>
          <a:noFill/>
        </a:ln>
        <a:effectLst/>
      </c:spPr>
    </c:title>
    <c:autoTitleDeleted val="0"/>
    <c:plotArea>
      <c:layout/>
      <c:barChart>
        <c:barDir val="bar"/>
        <c:grouping val="stacked"/>
        <c:varyColors val="0"/>
        <c:ser>
          <c:idx val="0"/>
          <c:order val="0"/>
          <c:tx>
            <c:strRef>
              <c:f>'Q11'!$J$1</c:f>
              <c:strCache>
                <c:ptCount val="1"/>
                <c:pt idx="0">
                  <c:v>Need to improve EPHS capacity?</c:v>
                </c:pt>
              </c:strCache>
            </c:strRef>
          </c:tx>
          <c:spPr>
            <a:solidFill>
              <a:schemeClr val="accent1"/>
            </a:solidFill>
            <a:ln>
              <a:solidFill>
                <a:srgbClr val="5B9BD5">
                  <a:lumMod val="50000"/>
                </a:srgb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'Q11'!$I$2:$I$14</c:f>
              <c:strCache>
                <c:ptCount val="13"/>
                <c:pt idx="0">
                  <c:v>Preparedness (50)</c:v>
                </c:pt>
                <c:pt idx="1">
                  <c:v>Vital statistics (48)</c:v>
                </c:pt>
                <c:pt idx="2">
                  <c:v>Oral health (48)</c:v>
                </c:pt>
                <c:pt idx="3">
                  <c:v>Genomics (26)</c:v>
                </c:pt>
                <c:pt idx="4">
                  <c:v>Infectious disease (51)</c:v>
                </c:pt>
                <c:pt idx="5">
                  <c:v>MCH (51)</c:v>
                </c:pt>
                <c:pt idx="6">
                  <c:v>Occupational health (36)</c:v>
                </c:pt>
                <c:pt idx="7">
                  <c:v>Environmental health (49)</c:v>
                </c:pt>
                <c:pt idx="8">
                  <c:v>Chronic disease (51)</c:v>
                </c:pt>
                <c:pt idx="9">
                  <c:v>Injury (51)</c:v>
                </c:pt>
                <c:pt idx="10">
                  <c:v>Informatics (47)</c:v>
                </c:pt>
                <c:pt idx="11">
                  <c:v>Substance abuse (48)</c:v>
                </c:pt>
                <c:pt idx="12">
                  <c:v>Mental health (32)</c:v>
                </c:pt>
              </c:strCache>
            </c:strRef>
          </c:cat>
          <c:val>
            <c:numRef>
              <c:f>'Q11'!$J$2:$J$14</c:f>
              <c:numCache>
                <c:formatCode>0%</c:formatCode>
                <c:ptCount val="13"/>
                <c:pt idx="0">
                  <c:v>0.64</c:v>
                </c:pt>
                <c:pt idx="1">
                  <c:v>0.72919999999999996</c:v>
                </c:pt>
                <c:pt idx="2">
                  <c:v>0.74470000000000003</c:v>
                </c:pt>
                <c:pt idx="3">
                  <c:v>0.8</c:v>
                </c:pt>
                <c:pt idx="4">
                  <c:v>0.80389999999999995</c:v>
                </c:pt>
                <c:pt idx="5">
                  <c:v>0.84309999999999996</c:v>
                </c:pt>
                <c:pt idx="6">
                  <c:v>0.84850000000000003</c:v>
                </c:pt>
                <c:pt idx="7">
                  <c:v>0.87760000000000005</c:v>
                </c:pt>
                <c:pt idx="8">
                  <c:v>0.88239999999999996</c:v>
                </c:pt>
                <c:pt idx="9">
                  <c:v>0.90200000000000002</c:v>
                </c:pt>
                <c:pt idx="10">
                  <c:v>0.93330000000000002</c:v>
                </c:pt>
                <c:pt idx="11">
                  <c:v>0.93479999999999996</c:v>
                </c:pt>
                <c:pt idx="12">
                  <c:v>0.9355</c:v>
                </c:pt>
              </c:numCache>
            </c:numRef>
          </c:val>
          <c:extLst>
            <c:ext xmlns:c16="http://schemas.microsoft.com/office/drawing/2014/chart" uri="{C3380CC4-5D6E-409C-BE32-E72D297353CC}">
              <c16:uniqueId val="{00000000-ED5C-4ACA-966E-006A2B712F0A}"/>
            </c:ext>
          </c:extLst>
        </c:ser>
        <c:dLbls>
          <c:showLegendKey val="0"/>
          <c:showVal val="0"/>
          <c:showCatName val="0"/>
          <c:showSerName val="0"/>
          <c:showPercent val="0"/>
          <c:showBubbleSize val="0"/>
        </c:dLbls>
        <c:gapWidth val="70"/>
        <c:overlap val="100"/>
        <c:axId val="2074235544"/>
        <c:axId val="2074231912"/>
      </c:barChart>
      <c:catAx>
        <c:axId val="20742355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2074231912"/>
        <c:crosses val="autoZero"/>
        <c:auto val="1"/>
        <c:lblAlgn val="ctr"/>
        <c:lblOffset val="100"/>
        <c:tickLblSkip val="1"/>
        <c:noMultiLvlLbl val="0"/>
      </c:catAx>
      <c:valAx>
        <c:axId val="2074231912"/>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2074235544"/>
        <c:crosses val="autoZero"/>
        <c:crossBetween val="between"/>
      </c:valAx>
    </c:plotArea>
    <c:plotVisOnly val="1"/>
    <c:dispBlanksAs val="gap"/>
    <c:showDLblsOverMax val="0"/>
  </c:chart>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en-US" sz="1800" dirty="0"/>
              <a:t>Priority to improve EPHS capacity by program area, 50 states and DC, ECA, 2017*</a:t>
            </a:r>
          </a:p>
        </c:rich>
      </c:tx>
      <c:layout>
        <c:manualLayout>
          <c:xMode val="edge"/>
          <c:yMode val="edge"/>
          <c:x val="0.13695897688269701"/>
          <c:y val="0"/>
        </c:manualLayout>
      </c:layout>
      <c:overlay val="0"/>
      <c:spPr>
        <a:noFill/>
        <a:ln>
          <a:noFill/>
        </a:ln>
        <a:effectLst/>
      </c:spPr>
    </c:title>
    <c:autoTitleDeleted val="0"/>
    <c:plotArea>
      <c:layout/>
      <c:barChart>
        <c:barDir val="bar"/>
        <c:grouping val="percentStacked"/>
        <c:varyColors val="0"/>
        <c:ser>
          <c:idx val="0"/>
          <c:order val="0"/>
          <c:tx>
            <c:strRef>
              <c:f>'Q11'!$O$16</c:f>
              <c:strCache>
                <c:ptCount val="1"/>
                <c:pt idx="0">
                  <c:v>High priority</c:v>
                </c:pt>
              </c:strCache>
            </c:strRef>
          </c:tx>
          <c:spPr>
            <a:solidFill>
              <a:schemeClr val="accent5">
                <a:lumMod val="50000"/>
              </a:schemeClr>
            </a:solidFill>
            <a:ln>
              <a:solidFill>
                <a:schemeClr val="accent5">
                  <a:lumMod val="50000"/>
                </a:schemeClr>
              </a:solidFill>
            </a:ln>
            <a:effectLst/>
          </c:spPr>
          <c:invertIfNegative val="0"/>
          <c:dLbls>
            <c:delete val="1"/>
          </c:dLbls>
          <c:cat>
            <c:strRef>
              <c:f>'Q11'!$N$17:$N$29</c:f>
              <c:strCache>
                <c:ptCount val="13"/>
                <c:pt idx="0">
                  <c:v>Occupational health (36)</c:v>
                </c:pt>
                <c:pt idx="1">
                  <c:v>Oral health (48)</c:v>
                </c:pt>
                <c:pt idx="2">
                  <c:v>Genomics (26)</c:v>
                </c:pt>
                <c:pt idx="3">
                  <c:v>Vital statistics (48)</c:v>
                </c:pt>
                <c:pt idx="4">
                  <c:v>Preparedness (50)</c:v>
                </c:pt>
                <c:pt idx="5">
                  <c:v>Injury (51)</c:v>
                </c:pt>
                <c:pt idx="6">
                  <c:v>Environmental health (49)</c:v>
                </c:pt>
                <c:pt idx="7">
                  <c:v>MCH (51)</c:v>
                </c:pt>
                <c:pt idx="8">
                  <c:v>Chronic disease (51)</c:v>
                </c:pt>
                <c:pt idx="9">
                  <c:v>Mental health (32)</c:v>
                </c:pt>
                <c:pt idx="10">
                  <c:v>Infectious disease (51)</c:v>
                </c:pt>
                <c:pt idx="11">
                  <c:v>Informatics (47)</c:v>
                </c:pt>
                <c:pt idx="12">
                  <c:v>Substance abuse (48)</c:v>
                </c:pt>
              </c:strCache>
            </c:strRef>
          </c:cat>
          <c:val>
            <c:numRef>
              <c:f>'Q11'!$O$17:$O$29</c:f>
              <c:numCache>
                <c:formatCode>0%</c:formatCode>
                <c:ptCount val="13"/>
                <c:pt idx="0">
                  <c:v>8.3299999999999999E-2</c:v>
                </c:pt>
                <c:pt idx="1">
                  <c:v>8.3299999999999999E-2</c:v>
                </c:pt>
                <c:pt idx="2">
                  <c:v>0.1154</c:v>
                </c:pt>
                <c:pt idx="3">
                  <c:v>0.14580000000000001</c:v>
                </c:pt>
                <c:pt idx="4">
                  <c:v>0.16</c:v>
                </c:pt>
                <c:pt idx="5">
                  <c:v>0.1961</c:v>
                </c:pt>
                <c:pt idx="6">
                  <c:v>0.26529999999999998</c:v>
                </c:pt>
                <c:pt idx="7">
                  <c:v>0.29409999999999997</c:v>
                </c:pt>
                <c:pt idx="8">
                  <c:v>0.33329999999999999</c:v>
                </c:pt>
                <c:pt idx="9">
                  <c:v>0.34379999999999999</c:v>
                </c:pt>
                <c:pt idx="10">
                  <c:v>0.39219999999999999</c:v>
                </c:pt>
                <c:pt idx="11">
                  <c:v>0.53190000000000004</c:v>
                </c:pt>
                <c:pt idx="12">
                  <c:v>0.625</c:v>
                </c:pt>
              </c:numCache>
            </c:numRef>
          </c:val>
          <c:extLst>
            <c:ext xmlns:c16="http://schemas.microsoft.com/office/drawing/2014/chart" uri="{C3380CC4-5D6E-409C-BE32-E72D297353CC}">
              <c16:uniqueId val="{00000000-1F6A-4CEE-B894-85338029D308}"/>
            </c:ext>
          </c:extLst>
        </c:ser>
        <c:ser>
          <c:idx val="1"/>
          <c:order val="1"/>
          <c:tx>
            <c:strRef>
              <c:f>'Q11'!$P$16</c:f>
              <c:strCache>
                <c:ptCount val="1"/>
                <c:pt idx="0">
                  <c:v>Medium priority</c:v>
                </c:pt>
              </c:strCache>
            </c:strRef>
          </c:tx>
          <c:spPr>
            <a:solidFill>
              <a:schemeClr val="accent5">
                <a:lumMod val="60000"/>
                <a:lumOff val="40000"/>
              </a:schemeClr>
            </a:solidFill>
            <a:ln>
              <a:solidFill>
                <a:schemeClr val="accent1"/>
              </a:solidFill>
            </a:ln>
            <a:effectLst/>
          </c:spPr>
          <c:invertIfNegative val="0"/>
          <c:dLbls>
            <c:delete val="1"/>
          </c:dLbls>
          <c:cat>
            <c:strRef>
              <c:f>'Q11'!$N$17:$N$29</c:f>
              <c:strCache>
                <c:ptCount val="13"/>
                <c:pt idx="0">
                  <c:v>Occupational health (36)</c:v>
                </c:pt>
                <c:pt idx="1">
                  <c:v>Oral health (48)</c:v>
                </c:pt>
                <c:pt idx="2">
                  <c:v>Genomics (26)</c:v>
                </c:pt>
                <c:pt idx="3">
                  <c:v>Vital statistics (48)</c:v>
                </c:pt>
                <c:pt idx="4">
                  <c:v>Preparedness (50)</c:v>
                </c:pt>
                <c:pt idx="5">
                  <c:v>Injury (51)</c:v>
                </c:pt>
                <c:pt idx="6">
                  <c:v>Environmental health (49)</c:v>
                </c:pt>
                <c:pt idx="7">
                  <c:v>MCH (51)</c:v>
                </c:pt>
                <c:pt idx="8">
                  <c:v>Chronic disease (51)</c:v>
                </c:pt>
                <c:pt idx="9">
                  <c:v>Mental health (32)</c:v>
                </c:pt>
                <c:pt idx="10">
                  <c:v>Infectious disease (51)</c:v>
                </c:pt>
                <c:pt idx="11">
                  <c:v>Informatics (47)</c:v>
                </c:pt>
                <c:pt idx="12">
                  <c:v>Substance abuse (48)</c:v>
                </c:pt>
              </c:strCache>
            </c:strRef>
          </c:cat>
          <c:val>
            <c:numRef>
              <c:f>'Q11'!$P$17:$P$29</c:f>
              <c:numCache>
                <c:formatCode>0%</c:formatCode>
                <c:ptCount val="13"/>
                <c:pt idx="0">
                  <c:v>0.33329999999999999</c:v>
                </c:pt>
                <c:pt idx="1">
                  <c:v>0.25</c:v>
                </c:pt>
                <c:pt idx="2">
                  <c:v>0.26919999999999999</c:v>
                </c:pt>
                <c:pt idx="3">
                  <c:v>0.375</c:v>
                </c:pt>
                <c:pt idx="4">
                  <c:v>0.3</c:v>
                </c:pt>
                <c:pt idx="5">
                  <c:v>0.4118</c:v>
                </c:pt>
                <c:pt idx="6">
                  <c:v>0.42859999999999998</c:v>
                </c:pt>
                <c:pt idx="7">
                  <c:v>0.4118</c:v>
                </c:pt>
                <c:pt idx="8">
                  <c:v>0.45100000000000001</c:v>
                </c:pt>
                <c:pt idx="9">
                  <c:v>0.4375</c:v>
                </c:pt>
                <c:pt idx="10">
                  <c:v>0.35289999999999999</c:v>
                </c:pt>
                <c:pt idx="11">
                  <c:v>0.25530000000000003</c:v>
                </c:pt>
                <c:pt idx="12">
                  <c:v>0.3125</c:v>
                </c:pt>
              </c:numCache>
            </c:numRef>
          </c:val>
          <c:extLst>
            <c:ext xmlns:c16="http://schemas.microsoft.com/office/drawing/2014/chart" uri="{C3380CC4-5D6E-409C-BE32-E72D297353CC}">
              <c16:uniqueId val="{00000001-1F6A-4CEE-B894-85338029D308}"/>
            </c:ext>
          </c:extLst>
        </c:ser>
        <c:ser>
          <c:idx val="2"/>
          <c:order val="2"/>
          <c:tx>
            <c:strRef>
              <c:f>'Q11'!$Q$16</c:f>
              <c:strCache>
                <c:ptCount val="1"/>
                <c:pt idx="0">
                  <c:v>Low or not a priority</c:v>
                </c:pt>
              </c:strCache>
            </c:strRef>
          </c:tx>
          <c:spPr>
            <a:solidFill>
              <a:schemeClr val="accent5">
                <a:lumMod val="20000"/>
                <a:lumOff val="80000"/>
              </a:schemeClr>
            </a:solidFill>
            <a:ln>
              <a:solidFill>
                <a:schemeClr val="accent1"/>
              </a:solidFill>
            </a:ln>
            <a:effectLst/>
          </c:spPr>
          <c:invertIfNegative val="0"/>
          <c:dLbls>
            <c:delete val="1"/>
          </c:dLbls>
          <c:cat>
            <c:strRef>
              <c:f>'Q11'!$N$17:$N$29</c:f>
              <c:strCache>
                <c:ptCount val="13"/>
                <c:pt idx="0">
                  <c:v>Occupational health (36)</c:v>
                </c:pt>
                <c:pt idx="1">
                  <c:v>Oral health (48)</c:v>
                </c:pt>
                <c:pt idx="2">
                  <c:v>Genomics (26)</c:v>
                </c:pt>
                <c:pt idx="3">
                  <c:v>Vital statistics (48)</c:v>
                </c:pt>
                <c:pt idx="4">
                  <c:v>Preparedness (50)</c:v>
                </c:pt>
                <c:pt idx="5">
                  <c:v>Injury (51)</c:v>
                </c:pt>
                <c:pt idx="6">
                  <c:v>Environmental health (49)</c:v>
                </c:pt>
                <c:pt idx="7">
                  <c:v>MCH (51)</c:v>
                </c:pt>
                <c:pt idx="8">
                  <c:v>Chronic disease (51)</c:v>
                </c:pt>
                <c:pt idx="9">
                  <c:v>Mental health (32)</c:v>
                </c:pt>
                <c:pt idx="10">
                  <c:v>Infectious disease (51)</c:v>
                </c:pt>
                <c:pt idx="11">
                  <c:v>Informatics (47)</c:v>
                </c:pt>
                <c:pt idx="12">
                  <c:v>Substance abuse (48)</c:v>
                </c:pt>
              </c:strCache>
            </c:strRef>
          </c:cat>
          <c:val>
            <c:numRef>
              <c:f>'Q11'!$Q$17:$Q$29</c:f>
              <c:numCache>
                <c:formatCode>0%</c:formatCode>
                <c:ptCount val="13"/>
                <c:pt idx="0">
                  <c:v>0.58340000000000003</c:v>
                </c:pt>
                <c:pt idx="1">
                  <c:v>0.66660000000000008</c:v>
                </c:pt>
                <c:pt idx="2">
                  <c:v>0.61539999999999995</c:v>
                </c:pt>
                <c:pt idx="3">
                  <c:v>0.47919999999999996</c:v>
                </c:pt>
                <c:pt idx="4">
                  <c:v>0.54</c:v>
                </c:pt>
                <c:pt idx="5">
                  <c:v>0.3921</c:v>
                </c:pt>
                <c:pt idx="6">
                  <c:v>0.30609999999999998</c:v>
                </c:pt>
                <c:pt idx="7">
                  <c:v>0.29410000000000003</c:v>
                </c:pt>
                <c:pt idx="8">
                  <c:v>0.2157</c:v>
                </c:pt>
                <c:pt idx="9">
                  <c:v>0.21879999999999999</c:v>
                </c:pt>
                <c:pt idx="10">
                  <c:v>0.25490000000000002</c:v>
                </c:pt>
                <c:pt idx="11">
                  <c:v>0.21279999999999999</c:v>
                </c:pt>
                <c:pt idx="12">
                  <c:v>6.25E-2</c:v>
                </c:pt>
              </c:numCache>
            </c:numRef>
          </c:val>
          <c:extLst>
            <c:ext xmlns:c16="http://schemas.microsoft.com/office/drawing/2014/chart" uri="{C3380CC4-5D6E-409C-BE32-E72D297353CC}">
              <c16:uniqueId val="{00000002-1F6A-4CEE-B894-85338029D308}"/>
            </c:ext>
          </c:extLst>
        </c:ser>
        <c:dLbls>
          <c:dLblPos val="ctr"/>
          <c:showLegendKey val="0"/>
          <c:showVal val="1"/>
          <c:showCatName val="0"/>
          <c:showSerName val="0"/>
          <c:showPercent val="0"/>
          <c:showBubbleSize val="0"/>
        </c:dLbls>
        <c:gapWidth val="70"/>
        <c:overlap val="100"/>
        <c:axId val="2074188232"/>
        <c:axId val="2074184520"/>
      </c:barChart>
      <c:catAx>
        <c:axId val="2074188232"/>
        <c:scaling>
          <c:orientation val="minMax"/>
        </c:scaling>
        <c:delete val="0"/>
        <c:axPos val="l"/>
        <c:majorGridlines>
          <c:spPr>
            <a:ln w="12700" cap="flat" cmpd="sng" algn="ctr">
              <a:no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2074184520"/>
        <c:crosses val="autoZero"/>
        <c:auto val="1"/>
        <c:lblAlgn val="ctr"/>
        <c:lblOffset val="100"/>
        <c:tickLblSkip val="1"/>
        <c:noMultiLvlLbl val="0"/>
      </c:catAx>
      <c:valAx>
        <c:axId val="2074184520"/>
        <c:scaling>
          <c:orientation val="minMax"/>
        </c:scaling>
        <c:delete val="0"/>
        <c:axPos val="b"/>
        <c:majorGridlines>
          <c:spPr>
            <a:ln w="9525" cap="flat" cmpd="sng" algn="ctr">
              <a:solidFill>
                <a:schemeClr val="accent5">
                  <a:lumMod val="60000"/>
                  <a:lumOff val="40000"/>
                </a:schemeClr>
              </a:solidFill>
              <a:round/>
            </a:ln>
            <a:effectLst/>
          </c:spPr>
        </c:majorGridlines>
        <c:numFmt formatCode="0%" sourceLinked="1"/>
        <c:majorTickMark val="none"/>
        <c:minorTickMark val="none"/>
        <c:tickLblPos val="nextTo"/>
        <c:spPr>
          <a:noFill/>
          <a:ln>
            <a:noFill/>
          </a:ln>
          <a:effectLst/>
        </c:spPr>
        <c:txPr>
          <a:bodyPr rot="-60000000" vert="horz"/>
          <a:lstStyle/>
          <a:p>
            <a:pPr>
              <a:defRPr/>
            </a:pPr>
            <a:endParaRPr lang="en-US"/>
          </a:p>
        </c:txPr>
        <c:crossAx val="2074188232"/>
        <c:crosses val="autoZero"/>
        <c:crossBetween val="between"/>
        <c:majorUnit val="0.1"/>
      </c:valAx>
    </c:plotArea>
    <c:legend>
      <c:legendPos val="b"/>
      <c:layout>
        <c:manualLayout>
          <c:xMode val="edge"/>
          <c:yMode val="edge"/>
          <c:x val="8.592836782045038E-2"/>
          <c:y val="0.10651535924830258"/>
          <c:w val="0.85252718910132463"/>
          <c:h val="2.3762476263379208E-2"/>
        </c:manualLayout>
      </c:layout>
      <c:overlay val="1"/>
      <c:spPr>
        <a:noFill/>
        <a:ln>
          <a:noFill/>
        </a:ln>
        <a:effectLst/>
      </c:spPr>
      <c:txPr>
        <a:bodyPr rot="0" vert="horz"/>
        <a:lstStyle/>
        <a:p>
          <a:pPr>
            <a:defRPr/>
          </a:pPr>
          <a:endParaRPr lang="en-US"/>
        </a:p>
      </c:txPr>
    </c:legend>
    <c:plotVisOnly val="1"/>
    <c:dispBlanksAs val="gap"/>
    <c:showDLblsOverMax val="0"/>
  </c:chart>
  <c:txPr>
    <a:bodyPr/>
    <a:lstStyle/>
    <a:p>
      <a:pPr>
        <a:defRPr sz="1800">
          <a:latin typeface="Calibri" panose="020F0502020204030204" pitchFamily="34" charset="0"/>
          <a:cs typeface="Calibri" panose="020F050202020403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AFE11D-6B1A-4B09-82B3-FA13CD38695E}" type="datetimeFigureOut">
              <a:rPr lang="en-US" smtClean="0"/>
              <a:t>7/5/2018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6007F1-2BCB-4C00-A24F-99CD80DB268B}" type="slidenum">
              <a:rPr lang="en-US" smtClean="0"/>
              <a:t>‹#›</a:t>
            </a:fld>
            <a:endParaRPr lang="en-US"/>
          </a:p>
        </p:txBody>
      </p:sp>
    </p:spTree>
    <p:extLst>
      <p:ext uri="{BB962C8B-B14F-4D97-AF65-F5344CB8AC3E}">
        <p14:creationId xmlns:p14="http://schemas.microsoft.com/office/powerpoint/2010/main" val="3847119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Table1"/><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Figure7"/><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Figure10"/><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2" name="Shape 140"/>
          <p:cNvSpPr>
            <a:spLocks noGrp="1" noRot="1" noChangeAspect="1" noTextEdit="1"/>
          </p:cNvSpPr>
          <p:nvPr>
            <p:ph type="sldImg" idx="2"/>
          </p:nvPr>
        </p:nvSpPr>
        <p:spPr bwMode="auto">
          <a:xfrm>
            <a:off x="685800" y="1143000"/>
            <a:ext cx="5486400" cy="30861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w="9525" cap="flat">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0243" name="Shape 141"/>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buSzPct val="25000"/>
            </a:pPr>
            <a:endParaRPr lang="en-US" altLang="en-US" dirty="0"/>
          </a:p>
        </p:txBody>
      </p:sp>
      <p:sp>
        <p:nvSpPr>
          <p:cNvPr id="10244" name="Shape 142"/>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buSzPct val="25000"/>
            </a:pPr>
            <a:fld id="{208585D3-E54A-4C7E-ABE1-B33429122D61}" type="slidenum">
              <a:rPr lang="en-US" altLang="en-US">
                <a:solidFill>
                  <a:srgbClr val="000000"/>
                </a:solidFill>
                <a:latin typeface="Calibri" panose="020F0502020204030204" pitchFamily="34" charset="0"/>
                <a:sym typeface="Calibri" panose="020F0502020204030204" pitchFamily="34" charset="0"/>
              </a:rPr>
              <a:pPr>
                <a:buSzPct val="25000"/>
              </a:pPr>
              <a:t>3</a:t>
            </a:fld>
            <a:endParaRPr lang="en-US" altLang="en-US">
              <a:solidFill>
                <a:srgbClr val="000000"/>
              </a:solidFill>
              <a:latin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850116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2" name="Shape 140"/>
          <p:cNvSpPr>
            <a:spLocks noGrp="1" noRot="1" noChangeAspect="1" noTextEdit="1"/>
          </p:cNvSpPr>
          <p:nvPr>
            <p:ph type="sldImg" idx="2"/>
          </p:nvPr>
        </p:nvSpPr>
        <p:spPr bwMode="auto">
          <a:xfrm>
            <a:off x="685800" y="1143000"/>
            <a:ext cx="5486400" cy="30861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w="9525" cap="flat">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0243" name="Shape 141"/>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Overall, respondents reported a need for an additional 434 epidemiologists across all the program areas. The ideal number of epidemiologists, defined as the sum of current and additional, was 1525. To reach this projected full capacity, BCHC departments would collectively need a 40% increase in epidemiologists (</a:t>
            </a:r>
            <a:r>
              <a:rPr lang="en-US" sz="1200" u="sng" kern="1200" dirty="0">
                <a:solidFill>
                  <a:schemeClr val="tx1"/>
                </a:solidFill>
                <a:effectLst/>
                <a:latin typeface="+mn-lt"/>
                <a:ea typeface="+mn-ea"/>
                <a:cs typeface="+mn-cs"/>
                <a:hlinkClick r:id="rId3" action="ppaction://hlinkfile"/>
              </a:rPr>
              <a:t>Table 1</a:t>
            </a:r>
            <a:r>
              <a:rPr lang="en-US" sz="1200" kern="1200" dirty="0">
                <a:solidFill>
                  <a:schemeClr val="tx1"/>
                </a:solidFill>
                <a:effectLst/>
                <a:latin typeface="+mn-lt"/>
                <a:ea typeface="+mn-ea"/>
                <a:cs typeface="+mn-cs"/>
              </a:rPr>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achieve full capacity, participating BCHC departments reported that they need the greatest number of epidemiologists in infectious disease (n=138), followed by general (n=40), MCH and environmental health (n=30 each), and chronic disease (n=29) (Table 1). Among program areas currently with more than five epidemiologists, the greatest percentage increase needed to achieve ideal levels of staffing are in injury (121%) and MCH (86%).   </a:t>
            </a:r>
          </a:p>
          <a:p>
            <a:endParaRPr lang="en-US" dirty="0"/>
          </a:p>
          <a:p>
            <a:r>
              <a:rPr lang="en-US" sz="1200" kern="1200" dirty="0">
                <a:solidFill>
                  <a:schemeClr val="tx1"/>
                </a:solidFill>
                <a:effectLst/>
                <a:latin typeface="+mn-lt"/>
                <a:ea typeface="+mn-ea"/>
                <a:cs typeface="+mn-cs"/>
              </a:rPr>
              <a:t>* Additional/ideal *100; Percent unmet need is calculated only for program areas with &gt;5 FTE epidemiologists </a:t>
            </a:r>
          </a:p>
          <a:p>
            <a:r>
              <a:rPr lang="en-US" sz="1200" kern="1200" dirty="0">
                <a:solidFill>
                  <a:schemeClr val="tx1"/>
                </a:solidFill>
                <a:effectLst/>
                <a:latin typeface="+mn-lt"/>
                <a:ea typeface="+mn-ea"/>
                <a:cs typeface="+mn-cs"/>
              </a:rPr>
              <a:t>^(Additional/ current *100; Percent increase in FTEs needed to reach ideal is calculated only for program areas with &gt;5 FTE epidemiologists</a:t>
            </a:r>
          </a:p>
          <a:p>
            <a:endParaRPr lang="en-US" dirty="0"/>
          </a:p>
          <a:p>
            <a:pPr>
              <a:spcBef>
                <a:spcPct val="0"/>
              </a:spcBef>
              <a:buSzPct val="25000"/>
            </a:pPr>
            <a:endParaRPr lang="en-US" altLang="en-US" dirty="0"/>
          </a:p>
        </p:txBody>
      </p:sp>
      <p:sp>
        <p:nvSpPr>
          <p:cNvPr id="10244" name="Shape 142"/>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buSzPct val="25000"/>
            </a:pPr>
            <a:fld id="{208585D3-E54A-4C7E-ABE1-B33429122D61}" type="slidenum">
              <a:rPr lang="en-US" altLang="en-US">
                <a:solidFill>
                  <a:srgbClr val="000000"/>
                </a:solidFill>
                <a:latin typeface="Calibri" panose="020F0502020204030204" pitchFamily="34" charset="0"/>
                <a:sym typeface="Calibri" panose="020F0502020204030204" pitchFamily="34" charset="0"/>
              </a:rPr>
              <a:pPr>
                <a:buSzPct val="25000"/>
              </a:pPr>
              <a:t>18</a:t>
            </a:fld>
            <a:endParaRPr lang="en-US" altLang="en-US">
              <a:solidFill>
                <a:srgbClr val="000000"/>
              </a:solidFill>
              <a:latin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4055233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2" name="Shape 140"/>
          <p:cNvSpPr>
            <a:spLocks noGrp="1" noRot="1" noChangeAspect="1" noTextEdit="1"/>
          </p:cNvSpPr>
          <p:nvPr>
            <p:ph type="sldImg" idx="2"/>
          </p:nvPr>
        </p:nvSpPr>
        <p:spPr bwMode="auto">
          <a:xfrm>
            <a:off x="685800" y="1143000"/>
            <a:ext cx="5486400" cy="30861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w="9525" cap="flat">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0243" name="Shape 141"/>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r>
              <a:rPr lang="en-US" sz="1200" kern="1200" dirty="0">
                <a:solidFill>
                  <a:schemeClr val="tx1"/>
                </a:solidFill>
                <a:effectLst/>
                <a:latin typeface="+mn-lt"/>
                <a:ea typeface="+mn-ea"/>
                <a:cs typeface="+mn-cs"/>
              </a:rPr>
              <a:t>On average 47% of the funds for epidemiology activities were from local sources, with state and the federal governments providing an additional 24% and 27%, respectively. Values were similar for epidemiology personnel, with 44% of funding coming from local sources, 24% from state sources, and 29% from federal sources. Other non-governmental funding sources such as private foundation or non-profit grants, donations or corporate sponsorships represented on average 1% of funding for epidemiologic activities and 3% of personnel for epidemiology staff in BCHC departments.</a:t>
            </a:r>
            <a:endParaRPr lang="en-US" dirty="0"/>
          </a:p>
        </p:txBody>
      </p:sp>
      <p:sp>
        <p:nvSpPr>
          <p:cNvPr id="10244" name="Shape 142"/>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buSzPct val="25000"/>
            </a:pPr>
            <a:fld id="{208585D3-E54A-4C7E-ABE1-B33429122D61}" type="slidenum">
              <a:rPr lang="en-US" altLang="en-US">
                <a:solidFill>
                  <a:srgbClr val="000000"/>
                </a:solidFill>
                <a:latin typeface="Calibri" panose="020F0502020204030204" pitchFamily="34" charset="0"/>
                <a:sym typeface="Calibri" panose="020F0502020204030204" pitchFamily="34" charset="0"/>
              </a:rPr>
              <a:pPr>
                <a:buSzPct val="25000"/>
              </a:pPr>
              <a:t>19</a:t>
            </a:fld>
            <a:endParaRPr lang="en-US" altLang="en-US">
              <a:solidFill>
                <a:srgbClr val="000000"/>
              </a:solidFill>
              <a:latin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3326671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2" name="Shape 140"/>
          <p:cNvSpPr>
            <a:spLocks noGrp="1" noRot="1" noChangeAspect="1" noTextEdit="1"/>
          </p:cNvSpPr>
          <p:nvPr>
            <p:ph type="sldImg" idx="2"/>
          </p:nvPr>
        </p:nvSpPr>
        <p:spPr bwMode="auto">
          <a:xfrm>
            <a:off x="685800" y="1143000"/>
            <a:ext cx="5486400" cy="30861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w="9525" cap="flat">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0243" name="Shape 141"/>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EPHS capacity is high for monitoring health status to identify and solve community health problems and to diagnose and investigate health problems and health hazards in the community but is much lower for evaluating effectiveness, acceptability, and quality of health services and researching new insights and innovative solutions to health problems. </a:t>
            </a:r>
            <a:r>
              <a:rPr lang="en-US" sz="1200" kern="1200" dirty="0">
                <a:solidFill>
                  <a:schemeClr val="tx1"/>
                </a:solidFill>
                <a:effectLst/>
                <a:latin typeface="+mn-lt"/>
                <a:ea typeface="+mn-ea"/>
                <a:cs typeface="+mn-cs"/>
              </a:rPr>
              <a:t>These findings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suggest that health agencies may wish to focus more on hiring epidemiologists with evaluation and research skills, providing existing staff with evaluation and research training, and diversifying funding to support evaluation and research activities.</a:t>
            </a:r>
          </a:p>
        </p:txBody>
      </p:sp>
      <p:sp>
        <p:nvSpPr>
          <p:cNvPr id="10244" name="Shape 142"/>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buSzPct val="25000"/>
            </a:pPr>
            <a:fld id="{208585D3-E54A-4C7E-ABE1-B33429122D61}" type="slidenum">
              <a:rPr lang="en-US" altLang="en-US">
                <a:solidFill>
                  <a:srgbClr val="000000"/>
                </a:solidFill>
                <a:latin typeface="Calibri" panose="020F0502020204030204" pitchFamily="34" charset="0"/>
                <a:sym typeface="Calibri" panose="020F0502020204030204" pitchFamily="34" charset="0"/>
              </a:rPr>
              <a:pPr>
                <a:buSzPct val="25000"/>
              </a:pPr>
              <a:t>20</a:t>
            </a:fld>
            <a:endParaRPr lang="en-US" altLang="en-US">
              <a:solidFill>
                <a:srgbClr val="000000"/>
              </a:solidFill>
              <a:latin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444495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2" name="Shape 140"/>
          <p:cNvSpPr>
            <a:spLocks noGrp="1" noRot="1" noChangeAspect="1" noTextEdit="1"/>
          </p:cNvSpPr>
          <p:nvPr>
            <p:ph type="sldImg" idx="2"/>
          </p:nvPr>
        </p:nvSpPr>
        <p:spPr bwMode="auto">
          <a:xfrm>
            <a:off x="685800" y="1143000"/>
            <a:ext cx="5486400" cy="30861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w="9525" cap="flat">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0243" name="Shape 141"/>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Capacity was defined as having the ability to lead epidemiologic activities, provide subject matter expertise, and apply for, receive, and manage resources to conduct key epidemiologic activities.</a:t>
            </a:r>
          </a:p>
          <a:p>
            <a:endParaRPr lang="en-US" dirty="0"/>
          </a:p>
          <a:p>
            <a:r>
              <a:rPr lang="en-US" sz="1200" b="1" kern="1200" dirty="0">
                <a:solidFill>
                  <a:schemeClr val="tx1"/>
                </a:solidFill>
                <a:effectLst/>
                <a:latin typeface="+mn-lt"/>
                <a:ea typeface="+mn-ea"/>
                <a:cs typeface="+mn-cs"/>
              </a:rPr>
              <a:t>The perceived need for enhanced EPHS capacity exceeded 70% in nearly all program areas, including those that appear to be well staffed.</a:t>
            </a:r>
            <a:r>
              <a:rPr lang="en-US" sz="1200" kern="1200" dirty="0">
                <a:solidFill>
                  <a:schemeClr val="tx1"/>
                </a:solidFill>
                <a:effectLst/>
                <a:latin typeface="+mn-lt"/>
                <a:ea typeface="+mn-ea"/>
                <a:cs typeface="+mn-cs"/>
              </a:rPr>
              <a:t> Perceived need was highest for chronic disease, infectious disease, environmental health, injury, and substance abuse. Three of these areas, chronic disease, infectious disease, and substance abuse were the most frequently designated as highest priority for improvement. Respondents’ perceived need for expanded capacity, even in infectious disease, suggests that the current workforce may lack the skillsets needed to achieve adequate EPHS capacity. </a:t>
            </a:r>
            <a:endParaRPr lang="en-US" dirty="0"/>
          </a:p>
          <a:p>
            <a:pPr>
              <a:spcBef>
                <a:spcPct val="0"/>
              </a:spcBef>
              <a:buSzPct val="25000"/>
            </a:pPr>
            <a:endParaRPr lang="en-US" altLang="en-US" dirty="0"/>
          </a:p>
        </p:txBody>
      </p:sp>
      <p:sp>
        <p:nvSpPr>
          <p:cNvPr id="10244" name="Shape 142"/>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buSzPct val="25000"/>
            </a:pPr>
            <a:fld id="{208585D3-E54A-4C7E-ABE1-B33429122D61}" type="slidenum">
              <a:rPr lang="en-US" altLang="en-US">
                <a:solidFill>
                  <a:srgbClr val="000000"/>
                </a:solidFill>
                <a:latin typeface="Calibri" panose="020F0502020204030204" pitchFamily="34" charset="0"/>
                <a:sym typeface="Calibri" panose="020F0502020204030204" pitchFamily="34" charset="0"/>
              </a:rPr>
              <a:pPr>
                <a:buSzPct val="25000"/>
              </a:pPr>
              <a:t>21</a:t>
            </a:fld>
            <a:endParaRPr lang="en-US" altLang="en-US">
              <a:solidFill>
                <a:srgbClr val="000000"/>
              </a:solidFill>
              <a:latin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1903415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2" name="Shape 140"/>
          <p:cNvSpPr>
            <a:spLocks noGrp="1" noRot="1" noChangeAspect="1" noTextEdit="1"/>
          </p:cNvSpPr>
          <p:nvPr>
            <p:ph type="sldImg" idx="2"/>
          </p:nvPr>
        </p:nvSpPr>
        <p:spPr bwMode="auto">
          <a:xfrm>
            <a:off x="685800" y="1143000"/>
            <a:ext cx="5486400" cy="30861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w="9525" cap="flat">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0243" name="Shape 141"/>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program areas most frequently identified as a </a:t>
            </a:r>
            <a:r>
              <a:rPr lang="en-US" sz="1200" i="1" kern="1200" dirty="0">
                <a:solidFill>
                  <a:schemeClr val="tx1"/>
                </a:solidFill>
                <a:effectLst/>
                <a:latin typeface="+mn-lt"/>
                <a:ea typeface="+mn-ea"/>
                <a:cs typeface="+mn-cs"/>
              </a:rPr>
              <a:t>high priority</a:t>
            </a:r>
            <a:r>
              <a:rPr lang="en-US" sz="1200" kern="1200" dirty="0">
                <a:solidFill>
                  <a:schemeClr val="tx1"/>
                </a:solidFill>
                <a:effectLst/>
                <a:latin typeface="+mn-lt"/>
                <a:ea typeface="+mn-ea"/>
                <a:cs typeface="+mn-cs"/>
              </a:rPr>
              <a:t> for improving capacity were chronic disease (48%), substance abuse (44%), infectious disease (41%) and informatics (37%) (</a:t>
            </a:r>
            <a:r>
              <a:rPr lang="en-US" sz="1200" u="sng" kern="1200" dirty="0">
                <a:solidFill>
                  <a:schemeClr val="tx1"/>
                </a:solidFill>
                <a:effectLst/>
                <a:latin typeface="+mn-lt"/>
                <a:ea typeface="+mn-ea"/>
                <a:cs typeface="+mn-cs"/>
                <a:hlinkClick r:id="rId3" action="ppaction://hlinkfile"/>
              </a:rPr>
              <a:t>Figure 7</a:t>
            </a:r>
            <a:r>
              <a:rPr lang="en-US" sz="1200" kern="1200" dirty="0">
                <a:solidFill>
                  <a:schemeClr val="tx1"/>
                </a:solidFill>
                <a:effectLst/>
                <a:latin typeface="+mn-lt"/>
                <a:ea typeface="+mn-ea"/>
                <a:cs typeface="+mn-cs"/>
              </a:rPr>
              <a:t>). </a:t>
            </a:r>
          </a:p>
        </p:txBody>
      </p:sp>
      <p:sp>
        <p:nvSpPr>
          <p:cNvPr id="10244" name="Shape 142"/>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buSzPct val="25000"/>
            </a:pPr>
            <a:fld id="{208585D3-E54A-4C7E-ABE1-B33429122D61}" type="slidenum">
              <a:rPr lang="en-US" altLang="en-US">
                <a:solidFill>
                  <a:srgbClr val="000000"/>
                </a:solidFill>
                <a:latin typeface="Calibri" panose="020F0502020204030204" pitchFamily="34" charset="0"/>
                <a:sym typeface="Calibri" panose="020F0502020204030204" pitchFamily="34" charset="0"/>
              </a:rPr>
              <a:pPr>
                <a:buSzPct val="25000"/>
              </a:pPr>
              <a:t>22</a:t>
            </a:fld>
            <a:endParaRPr lang="en-US" altLang="en-US">
              <a:solidFill>
                <a:srgbClr val="000000"/>
              </a:solidFill>
              <a:latin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3633978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2" name="Shape 140"/>
          <p:cNvSpPr>
            <a:spLocks noGrp="1" noRot="1" noChangeAspect="1" noTextEdit="1"/>
          </p:cNvSpPr>
          <p:nvPr>
            <p:ph type="sldImg" idx="2"/>
          </p:nvPr>
        </p:nvSpPr>
        <p:spPr bwMode="auto">
          <a:xfrm>
            <a:off x="685800" y="1143000"/>
            <a:ext cx="5486400" cy="30861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w="9525" cap="flat">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0243" name="Shape 141"/>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r>
              <a:rPr lang="en-US" sz="1200" kern="1200" dirty="0">
                <a:solidFill>
                  <a:schemeClr val="tx1"/>
                </a:solidFill>
                <a:effectLst/>
                <a:latin typeface="+mn-lt"/>
                <a:ea typeface="+mn-ea"/>
                <a:cs typeface="+mn-cs"/>
              </a:rPr>
              <a:t>Each participating BCHC department selected their top two most pressing staff needs from a list of 11 broad training areas (for a total possible n of 54). As seen in </a:t>
            </a:r>
            <a:r>
              <a:rPr lang="en-US" sz="1200" u="sng" kern="1200" dirty="0">
                <a:solidFill>
                  <a:schemeClr val="tx1"/>
                </a:solidFill>
                <a:effectLst/>
                <a:latin typeface="+mn-lt"/>
                <a:ea typeface="+mn-ea"/>
                <a:cs typeface="+mn-cs"/>
                <a:hlinkClick r:id="rId3" action="ppaction://hlinkfile"/>
              </a:rPr>
              <a:t>Figure 10</a:t>
            </a:r>
            <a:r>
              <a:rPr lang="en-US" sz="1200" kern="1200" dirty="0">
                <a:solidFill>
                  <a:schemeClr val="tx1"/>
                </a:solidFill>
                <a:effectLst/>
                <a:latin typeface="+mn-lt"/>
                <a:ea typeface="+mn-ea"/>
                <a:cs typeface="+mn-cs"/>
              </a:rPr>
              <a:t>, the highest priority, by a considerable margin, was data analytics (e.g., informatics, translating and applying public health data). Other training priorities included: systems thinking (systems development, change management, strategic planning, and/or flexibility), and persuasive communication (articulating a message to the public, communicating public health research and data, policy engagement, etc.), software skills (Epi Info, SAS, SPSS, R, etc.) and general continuing education (basic epi refreshers, novel methodologies, updates to the field/literature, etc.).</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By a considerable margin, the greatest training priority was in analytics, defined as </a:t>
            </a:r>
            <a:r>
              <a:rPr lang="en-US" sz="1200" b="1" i="1" kern="1200" dirty="0">
                <a:solidFill>
                  <a:schemeClr val="tx1"/>
                </a:solidFill>
                <a:effectLst/>
                <a:latin typeface="+mn-lt"/>
                <a:ea typeface="+mn-ea"/>
                <a:cs typeface="+mn-cs"/>
              </a:rPr>
              <a:t>informatics and the application and translation of public health data</a:t>
            </a:r>
            <a:r>
              <a:rPr lang="en-US" sz="1200" kern="1200" dirty="0">
                <a:solidFill>
                  <a:schemeClr val="tx1"/>
                </a:solidFill>
                <a:effectLst/>
                <a:latin typeface="+mn-lt"/>
                <a:ea typeface="+mn-ea"/>
                <a:cs typeface="+mn-cs"/>
              </a:rPr>
              <a:t>. Other training priorities included systems thinking, and persuasive communication. Partnerships and collaboration with schools and programs of public health to incorporate analytics into their curricula could contribute to developing these much-needed skills in the applied epidemiology workforce. </a:t>
            </a:r>
            <a:endParaRPr lang="en-US" dirty="0"/>
          </a:p>
          <a:p>
            <a:pPr>
              <a:spcBef>
                <a:spcPct val="0"/>
              </a:spcBef>
              <a:buSzPct val="25000"/>
            </a:pPr>
            <a:endParaRPr lang="en-US" altLang="en-US" dirty="0"/>
          </a:p>
          <a:p>
            <a:pPr>
              <a:spcBef>
                <a:spcPct val="0"/>
              </a:spcBef>
              <a:buSzPct val="25000"/>
            </a:pPr>
            <a:endParaRPr lang="en-US" altLang="en-US" dirty="0"/>
          </a:p>
        </p:txBody>
      </p:sp>
      <p:sp>
        <p:nvSpPr>
          <p:cNvPr id="10244" name="Shape 142"/>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buSzPct val="25000"/>
            </a:pPr>
            <a:fld id="{208585D3-E54A-4C7E-ABE1-B33429122D61}" type="slidenum">
              <a:rPr lang="en-US" altLang="en-US">
                <a:solidFill>
                  <a:srgbClr val="000000"/>
                </a:solidFill>
                <a:latin typeface="Calibri" panose="020F0502020204030204" pitchFamily="34" charset="0"/>
                <a:sym typeface="Calibri" panose="020F0502020204030204" pitchFamily="34" charset="0"/>
              </a:rPr>
              <a:pPr>
                <a:buSzPct val="25000"/>
              </a:pPr>
              <a:t>23</a:t>
            </a:fld>
            <a:endParaRPr lang="en-US" altLang="en-US">
              <a:solidFill>
                <a:srgbClr val="000000"/>
              </a:solidFill>
              <a:latin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829268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2" name="Shape 140"/>
          <p:cNvSpPr>
            <a:spLocks noGrp="1" noRot="1" noChangeAspect="1" noTextEdit="1"/>
          </p:cNvSpPr>
          <p:nvPr>
            <p:ph type="sldImg" idx="2"/>
          </p:nvPr>
        </p:nvSpPr>
        <p:spPr bwMode="auto">
          <a:xfrm>
            <a:off x="685800" y="1143000"/>
            <a:ext cx="5486400" cy="30861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w="9525" cap="flat">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0243" name="Shape 141"/>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*Values in parentheses represent number of respondents</a:t>
            </a:r>
          </a:p>
          <a:p>
            <a:endParaRPr lang="en-US" dirty="0"/>
          </a:p>
          <a:p>
            <a:pPr>
              <a:spcBef>
                <a:spcPct val="0"/>
              </a:spcBef>
              <a:buSzPct val="25000"/>
            </a:pPr>
            <a:endParaRPr lang="en-US" altLang="en-US" dirty="0"/>
          </a:p>
          <a:p>
            <a:pPr>
              <a:spcBef>
                <a:spcPct val="0"/>
              </a:spcBef>
              <a:buSzPct val="25000"/>
            </a:pPr>
            <a:endParaRPr lang="en-US" altLang="en-US" dirty="0"/>
          </a:p>
        </p:txBody>
      </p:sp>
      <p:sp>
        <p:nvSpPr>
          <p:cNvPr id="10244" name="Shape 142"/>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buSzPct val="25000"/>
            </a:pPr>
            <a:fld id="{208585D3-E54A-4C7E-ABE1-B33429122D61}" type="slidenum">
              <a:rPr lang="en-US" altLang="en-US">
                <a:solidFill>
                  <a:srgbClr val="000000"/>
                </a:solidFill>
                <a:latin typeface="Calibri" panose="020F0502020204030204" pitchFamily="34" charset="0"/>
                <a:sym typeface="Calibri" panose="020F0502020204030204" pitchFamily="34" charset="0"/>
              </a:rPr>
              <a:pPr>
                <a:buSzPct val="25000"/>
              </a:pPr>
              <a:t>24</a:t>
            </a:fld>
            <a:endParaRPr lang="en-US" altLang="en-US">
              <a:solidFill>
                <a:srgbClr val="000000"/>
              </a:solidFill>
              <a:latin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6468482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Overall, current staffing levels are inadequate to meet the needs to maintain basic epidemiological functions and emerging problems.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1EAFC14-7E2C-4BB9-B3EE-0C5347B8E09A}" type="slidenum">
              <a:rPr lang="en-US" smtClean="0"/>
              <a:t>26</a:t>
            </a:fld>
            <a:endParaRPr lang="en-US" dirty="0"/>
          </a:p>
        </p:txBody>
      </p:sp>
    </p:spTree>
    <p:extLst>
      <p:ext uri="{BB962C8B-B14F-4D97-AF65-F5344CB8AC3E}">
        <p14:creationId xmlns:p14="http://schemas.microsoft.com/office/powerpoint/2010/main" val="42885619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In 2017, US state health departments employed 3,370 epidemiologists, compared with 2,752 in 2013—a 22% increase (Table 1). The number of epidemiologists per state ranged from 5 to 208. </a:t>
            </a:r>
            <a:r>
              <a:rPr lang="en-US" sz="1200" kern="1200" dirty="0">
                <a:solidFill>
                  <a:schemeClr val="tx1"/>
                </a:solidFill>
                <a:effectLst/>
                <a:latin typeface="+mn-lt"/>
                <a:ea typeface="+mn-ea"/>
                <a:cs typeface="+mn-cs"/>
              </a:rPr>
              <a:t>And the overall number per 100,000 population was 1.04, 20% higher than in 2013, when the ECA documented 0.87 epidemiologists/100,000.  </a:t>
            </a:r>
          </a:p>
          <a:p>
            <a:endParaRPr lang="en-US" dirty="0"/>
          </a:p>
        </p:txBody>
      </p:sp>
      <p:sp>
        <p:nvSpPr>
          <p:cNvPr id="4" name="Slide Number Placeholder 3"/>
          <p:cNvSpPr>
            <a:spLocks noGrp="1"/>
          </p:cNvSpPr>
          <p:nvPr>
            <p:ph type="sldNum" sz="quarter" idx="10"/>
          </p:nvPr>
        </p:nvSpPr>
        <p:spPr/>
        <p:txBody>
          <a:bodyPr/>
          <a:lstStyle/>
          <a:p>
            <a:fld id="{81EAFC14-7E2C-4BB9-B3EE-0C5347B8E09A}" type="slidenum">
              <a:rPr lang="en-US" smtClean="0"/>
              <a:t>27</a:t>
            </a:fld>
            <a:endParaRPr lang="en-US" dirty="0"/>
          </a:p>
        </p:txBody>
      </p:sp>
    </p:spTree>
    <p:extLst>
      <p:ext uri="{BB962C8B-B14F-4D97-AF65-F5344CB8AC3E}">
        <p14:creationId xmlns:p14="http://schemas.microsoft.com/office/powerpoint/2010/main" val="4882919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Overall, the ideal number of epidemiologists was 4,568, constituting a 36% increase over the current number of epidemiologists (Table 2). Current staffing levels represent 74% of desired capacity</a:t>
            </a:r>
            <a:r>
              <a:rPr lang="en-US" sz="1200" kern="1200" dirty="0">
                <a:solidFill>
                  <a:schemeClr val="tx1"/>
                </a:solidFill>
                <a:effectLst/>
                <a:latin typeface="+mn-lt"/>
                <a:ea typeface="+mn-ea"/>
                <a:cs typeface="+mn-cs"/>
              </a:rPr>
              <a:t>. </a:t>
            </a:r>
          </a:p>
          <a:p>
            <a:endParaRPr lang="en-US" dirty="0"/>
          </a:p>
          <a:p>
            <a:r>
              <a:rPr lang="en-US" sz="1200" b="1" kern="1200" dirty="0">
                <a:solidFill>
                  <a:schemeClr val="tx1"/>
                </a:solidFill>
                <a:effectLst/>
                <a:latin typeface="+mn-lt"/>
                <a:ea typeface="+mn-ea"/>
                <a:cs typeface="+mn-cs"/>
              </a:rPr>
              <a:t>The greatest additional number of epidemiologists to achieve ideal capacity was in infectious diseases (338), followed by chronic diseases (137), MCH (122), and environmental health (122). Percentage-wise, however, mental health needed a 1,058% increase, from 4 to 46 epidemiologists, followed by genomics (459% increase needed), oral health (139%) and occupational health (134%).</a:t>
            </a:r>
          </a:p>
          <a:p>
            <a:endParaRPr lang="en-US" dirty="0"/>
          </a:p>
        </p:txBody>
      </p:sp>
      <p:sp>
        <p:nvSpPr>
          <p:cNvPr id="4" name="Slide Number Placeholder 3"/>
          <p:cNvSpPr>
            <a:spLocks noGrp="1"/>
          </p:cNvSpPr>
          <p:nvPr>
            <p:ph type="sldNum" sz="quarter" idx="10"/>
          </p:nvPr>
        </p:nvSpPr>
        <p:spPr/>
        <p:txBody>
          <a:bodyPr/>
          <a:lstStyle/>
          <a:p>
            <a:fld id="{81EAFC14-7E2C-4BB9-B3EE-0C5347B8E09A}" type="slidenum">
              <a:rPr lang="en-US" smtClean="0"/>
              <a:t>28</a:t>
            </a:fld>
            <a:endParaRPr lang="en-US" dirty="0"/>
          </a:p>
        </p:txBody>
      </p:sp>
    </p:spTree>
    <p:extLst>
      <p:ext uri="{BB962C8B-B14F-4D97-AF65-F5344CB8AC3E}">
        <p14:creationId xmlns:p14="http://schemas.microsoft.com/office/powerpoint/2010/main" val="2025933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2" name="Shape 140"/>
          <p:cNvSpPr>
            <a:spLocks noGrp="1" noRot="1" noChangeAspect="1" noTextEdit="1"/>
          </p:cNvSpPr>
          <p:nvPr>
            <p:ph type="sldImg" idx="2"/>
          </p:nvPr>
        </p:nvSpPr>
        <p:spPr bwMode="auto">
          <a:xfrm>
            <a:off x="685800" y="1143000"/>
            <a:ext cx="5486400" cy="30861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w="9525" cap="flat">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0243" name="Shape 141"/>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buSzPct val="25000"/>
            </a:pPr>
            <a:endParaRPr lang="en-US" altLang="en-US" dirty="0"/>
          </a:p>
        </p:txBody>
      </p:sp>
      <p:sp>
        <p:nvSpPr>
          <p:cNvPr id="10244" name="Shape 142"/>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buSzPct val="25000"/>
            </a:pPr>
            <a:fld id="{208585D3-E54A-4C7E-ABE1-B33429122D61}" type="slidenum">
              <a:rPr lang="en-US" altLang="en-US">
                <a:solidFill>
                  <a:srgbClr val="000000"/>
                </a:solidFill>
                <a:latin typeface="Calibri" panose="020F0502020204030204" pitchFamily="34" charset="0"/>
                <a:sym typeface="Calibri" panose="020F0502020204030204" pitchFamily="34" charset="0"/>
              </a:rPr>
              <a:pPr>
                <a:buSzPct val="25000"/>
              </a:pPr>
              <a:t>5</a:t>
            </a:fld>
            <a:endParaRPr lang="en-US" altLang="en-US">
              <a:solidFill>
                <a:srgbClr val="000000"/>
              </a:solidFill>
              <a:latin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6303792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The number of infectious disease epidemiologists continues to increase dramatically, while preparedness positions declined abruptly in 2017.</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1EAFC14-7E2C-4BB9-B3EE-0C5347B8E09A}" type="slidenum">
              <a:rPr lang="en-US" smtClean="0"/>
              <a:t>29</a:t>
            </a:fld>
            <a:endParaRPr lang="en-US" dirty="0"/>
          </a:p>
        </p:txBody>
      </p:sp>
    </p:spTree>
    <p:extLst>
      <p:ext uri="{BB962C8B-B14F-4D97-AF65-F5344CB8AC3E}">
        <p14:creationId xmlns:p14="http://schemas.microsoft.com/office/powerpoint/2010/main" val="33071578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New or different knowledge and skillsets are needed to meet to current gaps in capacity, to respond to emerging public health challenges, and to adapt to new technologies.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need to improve skills in evaluation, communication with the public, and risk communication were frequently cited by respondents.  They also frequently identified emerging fields of informatics and data analytics as high priority for training.  At the same time, however, respondents stressed the importance of maintaining traditional epidemiological skillsets and developing the ability to step back and look at the bigger picture.</a:t>
            </a:r>
          </a:p>
          <a:p>
            <a:endParaRPr lang="en-US" dirty="0"/>
          </a:p>
        </p:txBody>
      </p:sp>
      <p:sp>
        <p:nvSpPr>
          <p:cNvPr id="4" name="Slide Number Placeholder 3"/>
          <p:cNvSpPr>
            <a:spLocks noGrp="1"/>
          </p:cNvSpPr>
          <p:nvPr>
            <p:ph type="sldNum" sz="quarter" idx="10"/>
          </p:nvPr>
        </p:nvSpPr>
        <p:spPr/>
        <p:txBody>
          <a:bodyPr/>
          <a:lstStyle/>
          <a:p>
            <a:fld id="{81EAFC14-7E2C-4BB9-B3EE-0C5347B8E09A}" type="slidenum">
              <a:rPr lang="en-US" smtClean="0"/>
              <a:t>30</a:t>
            </a:fld>
            <a:endParaRPr lang="en-US" dirty="0"/>
          </a:p>
        </p:txBody>
      </p:sp>
    </p:spTree>
    <p:extLst>
      <p:ext uri="{BB962C8B-B14F-4D97-AF65-F5344CB8AC3E}">
        <p14:creationId xmlns:p14="http://schemas.microsoft.com/office/powerpoint/2010/main" val="3267308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When I mention EPHS capacity, we focus one 4 key services most relevant to epidemiologists including: monitoring health status, diagnosing and investigating health problems, evaluation, and research.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States report substantial or better capacity in monitoring health status and diagnosing and investigating health problems, but more limited capacity in evaluation and research.</a:t>
            </a:r>
            <a:endParaRPr lang="en-US" sz="1200" kern="1200" dirty="0">
              <a:solidFill>
                <a:schemeClr val="tx1"/>
              </a:solidFill>
              <a:effectLst/>
              <a:latin typeface="+mn-lt"/>
              <a:ea typeface="+mn-ea"/>
              <a:cs typeface="+mn-cs"/>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State health department research capacity fell between 2013 and 2017, while capacity for the other three EPHS rose slightly.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1EAFC14-7E2C-4BB9-B3EE-0C5347B8E09A}" type="slidenum">
              <a:rPr lang="en-US" smtClean="0"/>
              <a:t>31</a:t>
            </a:fld>
            <a:endParaRPr lang="en-US" dirty="0"/>
          </a:p>
        </p:txBody>
      </p:sp>
    </p:spTree>
    <p:extLst>
      <p:ext uri="{BB962C8B-B14F-4D97-AF65-F5344CB8AC3E}">
        <p14:creationId xmlns:p14="http://schemas.microsoft.com/office/powerpoint/2010/main" val="34556811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Capacity is high in well-established program areas including infectious diseases, MCH, and chronic diseases but is lower for newer areas such as genomics and informatics and for areas with low and waning numbers of epidemiologists, such as oral health and environmental health.</a:t>
            </a: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1EAFC14-7E2C-4BB9-B3EE-0C5347B8E09A}" type="slidenum">
              <a:rPr lang="en-US" smtClean="0"/>
              <a:t>32</a:t>
            </a:fld>
            <a:endParaRPr lang="en-US" dirty="0"/>
          </a:p>
        </p:txBody>
      </p:sp>
    </p:spTree>
    <p:extLst>
      <p:ext uri="{BB962C8B-B14F-4D97-AF65-F5344CB8AC3E}">
        <p14:creationId xmlns:p14="http://schemas.microsoft.com/office/powerpoint/2010/main" val="35744166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The program areas reported to have greatest need for improved capacity to carry out the four epidemiology-dependent EPHS (#1, 2, 9, 10) are mental health (94% of state respondents citing a need), substance abuse (93%), informatics (93%) and injury (90%) (Figure 13). There was a strong statistical association (p ≤ 0.02) between perceived capacity and need to improve for all areas except oral health, mental health, and informatics.</a:t>
            </a:r>
          </a:p>
          <a:p>
            <a:endParaRPr lang="en-US" dirty="0"/>
          </a:p>
        </p:txBody>
      </p:sp>
      <p:sp>
        <p:nvSpPr>
          <p:cNvPr id="4" name="Slide Number Placeholder 3"/>
          <p:cNvSpPr>
            <a:spLocks noGrp="1"/>
          </p:cNvSpPr>
          <p:nvPr>
            <p:ph type="sldNum" sz="quarter" idx="10"/>
          </p:nvPr>
        </p:nvSpPr>
        <p:spPr/>
        <p:txBody>
          <a:bodyPr/>
          <a:lstStyle/>
          <a:p>
            <a:fld id="{81EAFC14-7E2C-4BB9-B3EE-0C5347B8E09A}" type="slidenum">
              <a:rPr lang="en-US" smtClean="0"/>
              <a:t>33</a:t>
            </a:fld>
            <a:endParaRPr lang="en-US" dirty="0"/>
          </a:p>
        </p:txBody>
      </p:sp>
    </p:spTree>
    <p:extLst>
      <p:ext uri="{BB962C8B-B14F-4D97-AF65-F5344CB8AC3E}">
        <p14:creationId xmlns:p14="http://schemas.microsoft.com/office/powerpoint/2010/main" val="39181958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Perceived need for improvement was highest for mental health, substance abuse, and informatics.  State Epidemiologists most frequently cite substance abuse and informatics programs as a “high priority” for improvement.</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1EAFC14-7E2C-4BB9-B3EE-0C5347B8E09A}" type="slidenum">
              <a:rPr lang="en-US" smtClean="0"/>
              <a:t>34</a:t>
            </a:fld>
            <a:endParaRPr lang="en-US" dirty="0"/>
          </a:p>
        </p:txBody>
      </p:sp>
    </p:spTree>
    <p:extLst>
      <p:ext uri="{BB962C8B-B14F-4D97-AF65-F5344CB8AC3E}">
        <p14:creationId xmlns:p14="http://schemas.microsoft.com/office/powerpoint/2010/main" val="16068722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Data analytics is a top training need for the majority of states.</a:t>
            </a:r>
            <a:endParaRPr lang="en-US" sz="1200" kern="1200" dirty="0">
              <a:solidFill>
                <a:schemeClr val="tx1"/>
              </a:solidFill>
              <a:effectLst/>
              <a:latin typeface="+mn-lt"/>
              <a:ea typeface="+mn-ea"/>
              <a:cs typeface="+mn-cs"/>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Respondents were asked to identify their two top training needs.  As seen in Figure 17, the most frequently identified training priority, by a considerable margin, is data analytics, defined as </a:t>
            </a:r>
            <a:r>
              <a:rPr lang="en-US" sz="1200" i="1" kern="1200" dirty="0">
                <a:solidFill>
                  <a:schemeClr val="tx1"/>
                </a:solidFill>
                <a:effectLst/>
                <a:latin typeface="+mn-lt"/>
                <a:ea typeface="+mn-ea"/>
                <a:cs typeface="+mn-cs"/>
              </a:rPr>
              <a:t>informatics and applying and translating public health data</a:t>
            </a:r>
            <a:r>
              <a:rPr lang="en-US" sz="1200" kern="1200" dirty="0">
                <a:solidFill>
                  <a:schemeClr val="tx1"/>
                </a:solidFill>
                <a:effectLst/>
                <a:latin typeface="+mn-lt"/>
                <a:ea typeface="+mn-ea"/>
                <a:cs typeface="+mn-cs"/>
              </a:rPr>
              <a:t> (cited as a top training need by 38 respondents). Other training priorities included systems thinking (</a:t>
            </a:r>
            <a:r>
              <a:rPr lang="en-US" sz="1200" i="1" kern="1200" dirty="0">
                <a:solidFill>
                  <a:schemeClr val="tx1"/>
                </a:solidFill>
                <a:effectLst/>
                <a:latin typeface="+mn-lt"/>
                <a:ea typeface="+mn-ea"/>
                <a:cs typeface="+mn-cs"/>
              </a:rPr>
              <a:t>systems development, change management, strategic planning, and/or flexibility</a:t>
            </a:r>
            <a:r>
              <a:rPr lang="en-US" sz="1200" kern="1200" dirty="0">
                <a:solidFill>
                  <a:schemeClr val="tx1"/>
                </a:solidFill>
                <a:effectLst/>
                <a:latin typeface="+mn-lt"/>
                <a:ea typeface="+mn-ea"/>
                <a:cs typeface="+mn-cs"/>
              </a:rPr>
              <a:t>), persuasive communication (</a:t>
            </a:r>
            <a:r>
              <a:rPr lang="en-US" sz="1200" i="1" kern="1200" dirty="0">
                <a:solidFill>
                  <a:schemeClr val="tx1"/>
                </a:solidFill>
                <a:effectLst/>
                <a:latin typeface="+mn-lt"/>
                <a:ea typeface="+mn-ea"/>
                <a:cs typeface="+mn-cs"/>
              </a:rPr>
              <a:t>articulating a message to the public, communicating public health research and data, policy engagement, etc.</a:t>
            </a:r>
            <a:r>
              <a:rPr lang="en-US" sz="1200" kern="1200" dirty="0">
                <a:solidFill>
                  <a:schemeClr val="tx1"/>
                </a:solidFill>
                <a:effectLst/>
                <a:latin typeface="+mn-lt"/>
                <a:ea typeface="+mn-ea"/>
                <a:cs typeface="+mn-cs"/>
              </a:rPr>
              <a:t>) and leadership development (</a:t>
            </a:r>
            <a:r>
              <a:rPr lang="en-US" sz="1200" i="1" kern="1200" dirty="0">
                <a:solidFill>
                  <a:schemeClr val="tx1"/>
                </a:solidFill>
                <a:effectLst/>
                <a:latin typeface="+mn-lt"/>
                <a:ea typeface="+mn-ea"/>
                <a:cs typeface="+mn-cs"/>
              </a:rPr>
              <a:t>identifying future leaders, coaching/mentoring programs, retention of current leaders</a:t>
            </a:r>
            <a:r>
              <a:rPr lang="en-US" sz="1200" kern="1200" dirty="0">
                <a:solidFill>
                  <a:schemeClr val="tx1"/>
                </a:solidFill>
                <a:effectLst/>
                <a:latin typeface="+mn-lt"/>
                <a:ea typeface="+mn-ea"/>
                <a:cs typeface="+mn-cs"/>
              </a:rPr>
              <a:t>), each of which was mentioned by 12 respondents, followed by continuing education (11 respondents). Less frequently cited training needs include software skills, assessment/evaluation, fiscal management, team building, and cultural competency.  </a:t>
            </a:r>
          </a:p>
          <a:p>
            <a:endParaRPr lang="en-US" dirty="0"/>
          </a:p>
        </p:txBody>
      </p:sp>
      <p:sp>
        <p:nvSpPr>
          <p:cNvPr id="4" name="Slide Number Placeholder 3"/>
          <p:cNvSpPr>
            <a:spLocks noGrp="1"/>
          </p:cNvSpPr>
          <p:nvPr>
            <p:ph type="sldNum" sz="quarter" idx="10"/>
          </p:nvPr>
        </p:nvSpPr>
        <p:spPr/>
        <p:txBody>
          <a:bodyPr/>
          <a:lstStyle/>
          <a:p>
            <a:fld id="{81EAFC14-7E2C-4BB9-B3EE-0C5347B8E09A}" type="slidenum">
              <a:rPr lang="en-US" smtClean="0"/>
              <a:t>35</a:t>
            </a:fld>
            <a:endParaRPr lang="en-US" dirty="0"/>
          </a:p>
        </p:txBody>
      </p:sp>
    </p:spTree>
    <p:extLst>
      <p:ext uri="{BB962C8B-B14F-4D97-AF65-F5344CB8AC3E}">
        <p14:creationId xmlns:p14="http://schemas.microsoft.com/office/powerpoint/2010/main" val="9141032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Uncertain funding for applied epidemiology harms staff morale/retention and public health preparedness.</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Respondents reported that heavy reliance on federal funding in an uncertain fiscal environment has a negative impact on perceived job security, job satisfaction, staff morale and staff retention, especially in jurisdictions that are also experiencing their own budget deficits. By straining the capacity of existing staff, unfunded—or inconsistently funded—mandates undercut readiness to respond to new threats. Additionally, the public health laboratories that supply critical data to epidemiologists are also experiencing budget problems. </a:t>
            </a:r>
          </a:p>
          <a:p>
            <a:endParaRPr lang="en-US" dirty="0"/>
          </a:p>
        </p:txBody>
      </p:sp>
      <p:sp>
        <p:nvSpPr>
          <p:cNvPr id="4" name="Slide Number Placeholder 3"/>
          <p:cNvSpPr>
            <a:spLocks noGrp="1"/>
          </p:cNvSpPr>
          <p:nvPr>
            <p:ph type="sldNum" sz="quarter" idx="10"/>
          </p:nvPr>
        </p:nvSpPr>
        <p:spPr/>
        <p:txBody>
          <a:bodyPr/>
          <a:lstStyle/>
          <a:p>
            <a:fld id="{81EAFC14-7E2C-4BB9-B3EE-0C5347B8E09A}" type="slidenum">
              <a:rPr lang="en-US" smtClean="0"/>
              <a:t>36</a:t>
            </a:fld>
            <a:endParaRPr lang="en-US" dirty="0"/>
          </a:p>
        </p:txBody>
      </p:sp>
    </p:spTree>
    <p:extLst>
      <p:ext uri="{BB962C8B-B14F-4D97-AF65-F5344CB8AC3E}">
        <p14:creationId xmlns:p14="http://schemas.microsoft.com/office/powerpoint/2010/main" val="21488048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Federal funding for state epidemiology programs increased dramatically between 2001 and 2004, with an influx of preparedness funding after 9/11 and gradual funding increases between 2004 and 2013 (Figure 9). In 2017, there was a slight drop in federal funding for the first time, from 79% to 77%.  As federal funds increased over time, the state contribution declined by nearly half, from a peak of 37% in 2001 to 19% in both 2013 and 2017.  Although funding from other sources increased in 2017, it still represents less than 5% of total state epidemiology funds.  </a:t>
            </a:r>
          </a:p>
          <a:p>
            <a:endParaRPr lang="en-US" dirty="0"/>
          </a:p>
        </p:txBody>
      </p:sp>
      <p:sp>
        <p:nvSpPr>
          <p:cNvPr id="4" name="Slide Number Placeholder 3"/>
          <p:cNvSpPr>
            <a:spLocks noGrp="1"/>
          </p:cNvSpPr>
          <p:nvPr>
            <p:ph type="sldNum" sz="quarter" idx="10"/>
          </p:nvPr>
        </p:nvSpPr>
        <p:spPr/>
        <p:txBody>
          <a:bodyPr/>
          <a:lstStyle/>
          <a:p>
            <a:fld id="{81EAFC14-7E2C-4BB9-B3EE-0C5347B8E09A}" type="slidenum">
              <a:rPr lang="en-US" smtClean="0"/>
              <a:t>37</a:t>
            </a:fld>
            <a:endParaRPr lang="en-US" dirty="0"/>
          </a:p>
        </p:txBody>
      </p:sp>
    </p:spTree>
    <p:extLst>
      <p:ext uri="{BB962C8B-B14F-4D97-AF65-F5344CB8AC3E}">
        <p14:creationId xmlns:p14="http://schemas.microsoft.com/office/powerpoint/2010/main" val="30529333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In most program areas, the federal government, especially CDC, continues to support three out of every four epidemiology positions.</a:t>
            </a:r>
            <a:endParaRPr lang="en-US" sz="1200" kern="1200" dirty="0">
              <a:solidFill>
                <a:schemeClr val="tx1"/>
              </a:solidFill>
              <a:effectLst/>
              <a:latin typeface="+mn-lt"/>
              <a:ea typeface="+mn-ea"/>
              <a:cs typeface="+mn-cs"/>
            </a:endParaRPr>
          </a:p>
          <a:p>
            <a:endParaRPr lang="en-US" dirty="0"/>
          </a:p>
          <a:p>
            <a:r>
              <a:rPr lang="en-US" sz="1200" kern="1200" dirty="0">
                <a:solidFill>
                  <a:schemeClr val="tx1"/>
                </a:solidFill>
                <a:effectLst/>
                <a:latin typeface="+mn-lt"/>
                <a:ea typeface="+mn-ea"/>
                <a:cs typeface="+mn-cs"/>
              </a:rPr>
              <a:t>* Numbers in parentheses represent total positions nationally in each program area.</a:t>
            </a:r>
          </a:p>
          <a:p>
            <a:r>
              <a:rPr lang="en-US" sz="1200" kern="1200" dirty="0">
                <a:solidFill>
                  <a:schemeClr val="tx1"/>
                </a:solidFill>
                <a:effectLst/>
                <a:latin typeface="+mn-lt"/>
                <a:ea typeface="+mn-ea"/>
                <a:cs typeface="+mn-cs"/>
              </a:rPr>
              <a:t>‡Occupational health, mental health, oral health, and genomics are excluded from the figure, as</a:t>
            </a:r>
          </a:p>
          <a:p>
            <a:r>
              <a:rPr lang="en-US" sz="1200" kern="1200" dirty="0">
                <a:solidFill>
                  <a:schemeClr val="tx1"/>
                </a:solidFill>
                <a:effectLst/>
                <a:latin typeface="+mn-lt"/>
                <a:ea typeface="+mn-ea"/>
                <a:cs typeface="+mn-cs"/>
              </a:rPr>
              <a:t>   they have fewer than 25 positions, nationally.</a:t>
            </a:r>
          </a:p>
          <a:p>
            <a:endParaRPr lang="en-US" dirty="0"/>
          </a:p>
        </p:txBody>
      </p:sp>
      <p:sp>
        <p:nvSpPr>
          <p:cNvPr id="4" name="Slide Number Placeholder 3"/>
          <p:cNvSpPr>
            <a:spLocks noGrp="1"/>
          </p:cNvSpPr>
          <p:nvPr>
            <p:ph type="sldNum" sz="quarter" idx="10"/>
          </p:nvPr>
        </p:nvSpPr>
        <p:spPr/>
        <p:txBody>
          <a:bodyPr/>
          <a:lstStyle/>
          <a:p>
            <a:fld id="{81EAFC14-7E2C-4BB9-B3EE-0C5347B8E09A}" type="slidenum">
              <a:rPr lang="en-US" smtClean="0"/>
              <a:t>38</a:t>
            </a:fld>
            <a:endParaRPr lang="en-US" dirty="0"/>
          </a:p>
        </p:txBody>
      </p:sp>
    </p:spTree>
    <p:extLst>
      <p:ext uri="{BB962C8B-B14F-4D97-AF65-F5344CB8AC3E}">
        <p14:creationId xmlns:p14="http://schemas.microsoft.com/office/powerpoint/2010/main" val="1588439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2" name="Shape 140"/>
          <p:cNvSpPr>
            <a:spLocks noGrp="1" noRot="1" noChangeAspect="1" noTextEdit="1"/>
          </p:cNvSpPr>
          <p:nvPr>
            <p:ph type="sldImg" idx="2"/>
          </p:nvPr>
        </p:nvSpPr>
        <p:spPr bwMode="auto">
          <a:xfrm>
            <a:off x="685800" y="1143000"/>
            <a:ext cx="5486400" cy="30861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w="9525" cap="flat">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0243" name="Shape 141"/>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buSzPct val="25000"/>
            </a:pPr>
            <a:endParaRPr lang="en-US" altLang="en-US"/>
          </a:p>
        </p:txBody>
      </p:sp>
      <p:sp>
        <p:nvSpPr>
          <p:cNvPr id="10244" name="Shape 142"/>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buSzPct val="25000"/>
            </a:pPr>
            <a:fld id="{208585D3-E54A-4C7E-ABE1-B33429122D61}" type="slidenum">
              <a:rPr lang="en-US" altLang="en-US">
                <a:solidFill>
                  <a:srgbClr val="000000"/>
                </a:solidFill>
                <a:latin typeface="Calibri" panose="020F0502020204030204" pitchFamily="34" charset="0"/>
                <a:sym typeface="Calibri" panose="020F0502020204030204" pitchFamily="34" charset="0"/>
              </a:rPr>
              <a:pPr>
                <a:buSzPct val="25000"/>
              </a:pPr>
              <a:t>6</a:t>
            </a:fld>
            <a:endParaRPr lang="en-US" altLang="en-US">
              <a:solidFill>
                <a:srgbClr val="000000"/>
              </a:solidFill>
              <a:latin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8143281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2" name="Shape 140"/>
          <p:cNvSpPr>
            <a:spLocks noGrp="1" noRot="1" noChangeAspect="1" noTextEdit="1"/>
          </p:cNvSpPr>
          <p:nvPr>
            <p:ph type="sldImg" idx="2"/>
          </p:nvPr>
        </p:nvSpPr>
        <p:spPr bwMode="auto">
          <a:xfrm>
            <a:off x="685800" y="1143000"/>
            <a:ext cx="5486400" cy="30861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w="9525" cap="flat">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0243" name="Shape 141"/>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Pct val="25000"/>
              <a:buFontTx/>
              <a:buNone/>
              <a:tabLst/>
              <a:defRPr/>
            </a:pPr>
            <a:r>
              <a:rPr lang="en-US" sz="1200" kern="1200" dirty="0">
                <a:solidFill>
                  <a:schemeClr val="tx1"/>
                </a:solidFill>
                <a:effectLst/>
                <a:latin typeface="+mn-lt"/>
                <a:ea typeface="+mn-ea"/>
                <a:cs typeface="+mn-cs"/>
              </a:rPr>
              <a:t>There are a total of 1091 full time equivalent (FTE) epidemiologists working in the participating BCHC departments. The number of epidemiologists per health department ranged from 3  to 385, with a median of 18. The median rate among the 27 BCHC jurisdictions is 1.4 epidemiologists per 100,000 people, with a range of 0.4 to 7.5. In comparison, the total number of epidemiologists in state health departments is 3370, and the median rate is 1.0/100,000.  </a:t>
            </a:r>
          </a:p>
          <a:p>
            <a:pPr>
              <a:spcBef>
                <a:spcPct val="0"/>
              </a:spcBef>
              <a:buSzPct val="25000"/>
            </a:pPr>
            <a:endParaRPr lang="en-US" altLang="en-US" dirty="0"/>
          </a:p>
        </p:txBody>
      </p:sp>
      <p:sp>
        <p:nvSpPr>
          <p:cNvPr id="10244" name="Shape 142"/>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buSzPct val="25000"/>
            </a:pPr>
            <a:fld id="{208585D3-E54A-4C7E-ABE1-B33429122D61}" type="slidenum">
              <a:rPr lang="en-US" altLang="en-US">
                <a:solidFill>
                  <a:srgbClr val="000000"/>
                </a:solidFill>
                <a:latin typeface="Calibri" panose="020F0502020204030204" pitchFamily="34" charset="0"/>
                <a:sym typeface="Calibri" panose="020F0502020204030204" pitchFamily="34" charset="0"/>
              </a:rPr>
              <a:pPr>
                <a:buSzPct val="25000"/>
              </a:pPr>
              <a:t>39</a:t>
            </a:fld>
            <a:endParaRPr lang="en-US" altLang="en-US">
              <a:solidFill>
                <a:srgbClr val="000000"/>
              </a:solidFill>
              <a:latin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4600916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2" name="Shape 140"/>
          <p:cNvSpPr>
            <a:spLocks noGrp="1" noRot="1" noChangeAspect="1" noTextEdit="1"/>
          </p:cNvSpPr>
          <p:nvPr>
            <p:ph type="sldImg" idx="2"/>
          </p:nvPr>
        </p:nvSpPr>
        <p:spPr bwMode="auto">
          <a:xfrm>
            <a:off x="685800" y="1143000"/>
            <a:ext cx="5486400" cy="30861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w="9525" cap="flat">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0243" name="Shape 141"/>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Pct val="25000"/>
              <a:buFontTx/>
              <a:buNone/>
              <a:tabLst/>
              <a:defRPr/>
            </a:pPr>
            <a:r>
              <a:rPr lang="en-US" sz="1200" kern="1200" dirty="0">
                <a:solidFill>
                  <a:schemeClr val="tx1"/>
                </a:solidFill>
                <a:effectLst/>
                <a:latin typeface="+mn-lt"/>
                <a:ea typeface="+mn-ea"/>
                <a:cs typeface="+mn-cs"/>
              </a:rPr>
              <a:t>On average 47% of the funds for epidemiology activities were from local sources, with state and the federal governments providing an additional 24% and 27%, respectively. Values were similar for epidemiology personnel, with 44% of funding coming from local sources, 24% from state sources, and 29% from federal sources. These findings are in sharp contrast to state health departments, where, on average, more than two-thirds of funds are provided by the federal government and about 20% by state governments. Other non-governmental funding sources such as private foundation or non-profit grants, donations or corporate sponsorships represented on average 1% of funding for epidemiologic activities and 3% of personnel for epidemiology staff in BCHC departments.</a:t>
            </a:r>
            <a:endParaRPr lang="en-US" dirty="0"/>
          </a:p>
          <a:p>
            <a:pPr>
              <a:spcBef>
                <a:spcPct val="0"/>
              </a:spcBef>
              <a:buSzPct val="25000"/>
            </a:pPr>
            <a:endParaRPr lang="en-US" altLang="en-US" dirty="0"/>
          </a:p>
        </p:txBody>
      </p:sp>
      <p:sp>
        <p:nvSpPr>
          <p:cNvPr id="10244" name="Shape 142"/>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buSzPct val="25000"/>
            </a:pPr>
            <a:fld id="{208585D3-E54A-4C7E-ABE1-B33429122D61}" type="slidenum">
              <a:rPr lang="en-US" altLang="en-US">
                <a:solidFill>
                  <a:srgbClr val="000000"/>
                </a:solidFill>
                <a:latin typeface="Calibri" panose="020F0502020204030204" pitchFamily="34" charset="0"/>
                <a:sym typeface="Calibri" panose="020F0502020204030204" pitchFamily="34" charset="0"/>
              </a:rPr>
              <a:pPr>
                <a:buSzPct val="25000"/>
              </a:pPr>
              <a:t>40</a:t>
            </a:fld>
            <a:endParaRPr lang="en-US" altLang="en-US">
              <a:solidFill>
                <a:srgbClr val="000000"/>
              </a:solidFill>
              <a:latin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13191448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2" name="Shape 140"/>
          <p:cNvSpPr>
            <a:spLocks noGrp="1" noRot="1" noChangeAspect="1" noTextEdit="1"/>
          </p:cNvSpPr>
          <p:nvPr>
            <p:ph type="sldImg" idx="2"/>
          </p:nvPr>
        </p:nvSpPr>
        <p:spPr bwMode="auto">
          <a:xfrm>
            <a:off x="685800" y="1143000"/>
            <a:ext cx="5486400" cy="30861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w="9525" cap="flat">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0243" name="Shape 141"/>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Pct val="25000"/>
              <a:buFontTx/>
              <a:buNone/>
              <a:tabLst/>
              <a:defRPr/>
            </a:pPr>
            <a:r>
              <a:rPr lang="en-US" sz="1200" kern="1200" dirty="0">
                <a:solidFill>
                  <a:schemeClr val="tx1"/>
                </a:solidFill>
                <a:effectLst/>
                <a:latin typeface="+mn-lt"/>
                <a:ea typeface="+mn-ea"/>
                <a:cs typeface="+mn-cs"/>
              </a:rPr>
              <a:t>On average 47% of the funds for epidemiology activities were from local sources, with state and the federal governments providing an additional 24% and 27%, respectively. Values were similar for epidemiology personnel, with 44% of funding coming from local sources, 24% from state sources, and 29% from federal sources. These findings are in sharp contrast to state health departments, where, on average, more than two-thirds of funds are provided by the federal government and about 20% by state governments. Other non-governmental funding sources such as private foundation or non-profit grants, donations or corporate sponsorships represented on average 1% of funding for epidemiologic activities and 3% of personnel for epidemiology staff in BCHC departments.</a:t>
            </a:r>
            <a:endParaRPr lang="en-US" dirty="0"/>
          </a:p>
          <a:p>
            <a:pPr>
              <a:spcBef>
                <a:spcPct val="0"/>
              </a:spcBef>
              <a:buSzPct val="25000"/>
            </a:pPr>
            <a:endParaRPr lang="en-US" altLang="en-US" dirty="0"/>
          </a:p>
        </p:txBody>
      </p:sp>
      <p:sp>
        <p:nvSpPr>
          <p:cNvPr id="10244" name="Shape 142"/>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buSzPct val="25000"/>
            </a:pPr>
            <a:fld id="{208585D3-E54A-4C7E-ABE1-B33429122D61}" type="slidenum">
              <a:rPr lang="en-US" altLang="en-US">
                <a:solidFill>
                  <a:srgbClr val="000000"/>
                </a:solidFill>
                <a:latin typeface="Calibri" panose="020F0502020204030204" pitchFamily="34" charset="0"/>
                <a:sym typeface="Calibri" panose="020F0502020204030204" pitchFamily="34" charset="0"/>
              </a:rPr>
              <a:pPr>
                <a:buSzPct val="25000"/>
              </a:pPr>
              <a:t>41</a:t>
            </a:fld>
            <a:endParaRPr lang="en-US" altLang="en-US">
              <a:solidFill>
                <a:srgbClr val="000000"/>
              </a:solidFill>
              <a:latin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0908421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2" name="Shape 140"/>
          <p:cNvSpPr>
            <a:spLocks noGrp="1" noRot="1" noChangeAspect="1" noTextEdit="1"/>
          </p:cNvSpPr>
          <p:nvPr>
            <p:ph type="sldImg" idx="2"/>
          </p:nvPr>
        </p:nvSpPr>
        <p:spPr bwMode="auto">
          <a:xfrm>
            <a:off x="685800" y="1143000"/>
            <a:ext cx="5486400" cy="30861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w="9525" cap="flat">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0243" name="Shape 141"/>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Pct val="25000"/>
              <a:buFontTx/>
              <a:buNone/>
              <a:tabLst/>
              <a:defRPr/>
            </a:pPr>
            <a:r>
              <a:rPr lang="en-US" sz="1200" kern="1200" dirty="0">
                <a:solidFill>
                  <a:schemeClr val="tx1"/>
                </a:solidFill>
                <a:effectLst/>
                <a:latin typeface="+mn-lt"/>
                <a:ea typeface="+mn-ea"/>
                <a:cs typeface="+mn-cs"/>
              </a:rPr>
              <a:t>On average 47% of the funds for epidemiology activities were from local sources, with state and the federal governments providing an additional 24% and 27%, respectively. Values were similar for epidemiology personnel, with 44% of funding coming from local sources, 24% from state sources, and 29% from federal sources. These findings are in sharp contrast to state health departments, where, on average, more than two-thirds of funds are provided by the federal government and about 20% by state governments. Other non-governmental funding sources such as private foundation or non-profit grants, donations or corporate sponsorships represented on average 1% of funding for epidemiologic activities and 3% of personnel for epidemiology staff in BCHC departments.</a:t>
            </a:r>
            <a:endParaRPr lang="en-US" dirty="0"/>
          </a:p>
          <a:p>
            <a:pPr>
              <a:spcBef>
                <a:spcPct val="0"/>
              </a:spcBef>
              <a:buSzPct val="25000"/>
            </a:pPr>
            <a:endParaRPr lang="en-US" altLang="en-US" dirty="0"/>
          </a:p>
        </p:txBody>
      </p:sp>
      <p:sp>
        <p:nvSpPr>
          <p:cNvPr id="10244" name="Shape 142"/>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buSzPct val="25000"/>
            </a:pPr>
            <a:fld id="{208585D3-E54A-4C7E-ABE1-B33429122D61}" type="slidenum">
              <a:rPr lang="en-US" altLang="en-US">
                <a:solidFill>
                  <a:srgbClr val="000000"/>
                </a:solidFill>
                <a:latin typeface="Calibri" panose="020F0502020204030204" pitchFamily="34" charset="0"/>
                <a:sym typeface="Calibri" panose="020F0502020204030204" pitchFamily="34" charset="0"/>
              </a:rPr>
              <a:pPr>
                <a:buSzPct val="25000"/>
              </a:pPr>
              <a:t>42</a:t>
            </a:fld>
            <a:endParaRPr lang="en-US" altLang="en-US">
              <a:solidFill>
                <a:srgbClr val="000000"/>
              </a:solidFill>
              <a:latin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12597456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2" name="Shape 140"/>
          <p:cNvSpPr>
            <a:spLocks noGrp="1" noRot="1" noChangeAspect="1" noTextEdit="1"/>
          </p:cNvSpPr>
          <p:nvPr>
            <p:ph type="sldImg" idx="2"/>
          </p:nvPr>
        </p:nvSpPr>
        <p:spPr bwMode="auto">
          <a:xfrm>
            <a:off x="685800" y="1143000"/>
            <a:ext cx="5486400" cy="30861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w="9525" cap="flat">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0243" name="Shape 141"/>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buSzPct val="25000"/>
            </a:pPr>
            <a:endParaRPr lang="en-US" altLang="en-US" dirty="0"/>
          </a:p>
        </p:txBody>
      </p:sp>
      <p:sp>
        <p:nvSpPr>
          <p:cNvPr id="10244" name="Shape 142"/>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buSzPct val="25000"/>
            </a:pPr>
            <a:fld id="{208585D3-E54A-4C7E-ABE1-B33429122D61}" type="slidenum">
              <a:rPr lang="en-US" altLang="en-US">
                <a:solidFill>
                  <a:srgbClr val="000000"/>
                </a:solidFill>
                <a:latin typeface="Calibri" panose="020F0502020204030204" pitchFamily="34" charset="0"/>
                <a:sym typeface="Calibri" panose="020F0502020204030204" pitchFamily="34" charset="0"/>
              </a:rPr>
              <a:pPr>
                <a:buSzPct val="25000"/>
              </a:pPr>
              <a:t>43</a:t>
            </a:fld>
            <a:endParaRPr lang="en-US" altLang="en-US">
              <a:solidFill>
                <a:srgbClr val="000000"/>
              </a:solidFill>
              <a:latin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1856161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2" name="Shape 140"/>
          <p:cNvSpPr>
            <a:spLocks noGrp="1" noRot="1" noChangeAspect="1" noTextEdit="1"/>
          </p:cNvSpPr>
          <p:nvPr>
            <p:ph type="sldImg" idx="2"/>
          </p:nvPr>
        </p:nvSpPr>
        <p:spPr bwMode="auto">
          <a:xfrm>
            <a:off x="685800" y="1143000"/>
            <a:ext cx="5486400" cy="30861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w="9525" cap="flat">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0243" name="Shape 141"/>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buSzPct val="25000"/>
            </a:pPr>
            <a:endParaRPr lang="en-US" altLang="en-US" dirty="0"/>
          </a:p>
        </p:txBody>
      </p:sp>
      <p:sp>
        <p:nvSpPr>
          <p:cNvPr id="10244" name="Shape 142"/>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buSzPct val="25000"/>
            </a:pPr>
            <a:fld id="{208585D3-E54A-4C7E-ABE1-B33429122D61}" type="slidenum">
              <a:rPr lang="en-US" altLang="en-US">
                <a:solidFill>
                  <a:srgbClr val="000000"/>
                </a:solidFill>
                <a:latin typeface="Calibri" panose="020F0502020204030204" pitchFamily="34" charset="0"/>
                <a:sym typeface="Calibri" panose="020F0502020204030204" pitchFamily="34" charset="0"/>
              </a:rPr>
              <a:pPr>
                <a:buSzPct val="25000"/>
              </a:pPr>
              <a:t>44</a:t>
            </a:fld>
            <a:endParaRPr lang="en-US" altLang="en-US">
              <a:solidFill>
                <a:srgbClr val="000000"/>
              </a:solidFill>
              <a:latin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8143817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85" name="Shape 18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dirty="0">
              <a:solidFill>
                <a:schemeClr val="dk1"/>
              </a:solidFill>
              <a:latin typeface="Calibri"/>
              <a:ea typeface="Calibri"/>
              <a:cs typeface="Calibri"/>
              <a:sym typeface="Calibri"/>
            </a:endParaRPr>
          </a:p>
        </p:txBody>
      </p:sp>
      <p:sp>
        <p:nvSpPr>
          <p:cNvPr id="186" name="Shape 18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45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5489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719138" y="1163638"/>
            <a:ext cx="5588000" cy="31432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28" name="Shape 128"/>
          <p:cNvSpPr txBox="1">
            <a:spLocks noGrp="1"/>
          </p:cNvSpPr>
          <p:nvPr>
            <p:ph type="body" idx="1"/>
          </p:nvPr>
        </p:nvSpPr>
        <p:spPr>
          <a:xfrm>
            <a:off x="702628" y="4481532"/>
            <a:ext cx="5621020" cy="3666861"/>
          </a:xfrm>
          <a:prstGeom prst="rect">
            <a:avLst/>
          </a:prstGeom>
          <a:noFill/>
          <a:ln>
            <a:noFill/>
          </a:ln>
        </p:spPr>
        <p:txBody>
          <a:bodyPr lIns="93345" tIns="46660" rIns="93345" bIns="46660" anchor="t" anchorCtr="0">
            <a:noAutofit/>
          </a:bodyPr>
          <a:lstStyle/>
          <a:p>
            <a:pPr marL="0" marR="0" indent="0" algn="l" defTabSz="914400" rtl="0" eaLnBrk="1" fontAlgn="auto" latinLnBrk="0" hangingPunct="1">
              <a:lnSpc>
                <a:spcPct val="100000"/>
              </a:lnSpc>
              <a:spcBef>
                <a:spcPct val="0"/>
              </a:spcBef>
              <a:spcAft>
                <a:spcPct val="0"/>
              </a:spcAft>
              <a:buClrTx/>
              <a:buSzPct val="25000"/>
              <a:buFontTx/>
              <a:buNone/>
              <a:tabLst/>
              <a:defRPr/>
            </a:pPr>
            <a:r>
              <a:rPr lang="en-US" dirty="0"/>
              <a:t>The Big Cities Health Coalition (BCHC) is a forum for the leaders of America’s largest metropolitan health departments to exchange strategies and jointly address issues to promote and protect the health and safety of the 55 million people they serve. Together, these public health officials directly affect the health and well-being of one in six Americans. </a:t>
            </a:r>
            <a:r>
              <a:rPr lang="en-US" baseline="0" dirty="0"/>
              <a:t>The Coalition’s mission is to a</a:t>
            </a:r>
            <a:r>
              <a:rPr lang="en-US" sz="1200" dirty="0"/>
              <a:t>dvance equity and health for present and future generations. </a:t>
            </a:r>
          </a:p>
          <a:p>
            <a:pPr eaLnBrk="1" hangingPunct="1">
              <a:spcBef>
                <a:spcPct val="0"/>
              </a:spcBef>
              <a:spcAft>
                <a:spcPct val="0"/>
              </a:spcAft>
              <a:buSzPct val="25000"/>
            </a:pPr>
            <a:endParaRPr lang="en-US" altLang="en-US" sz="1200" baseline="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eaLnBrk="1" hangingPunct="1">
              <a:spcBef>
                <a:spcPct val="0"/>
              </a:spcBef>
              <a:spcAft>
                <a:spcPct val="0"/>
              </a:spcAft>
              <a:buSzPct val="25000"/>
            </a:pPr>
            <a:r>
              <a:rPr lang="en-US" altLang="en-US" sz="1200" baseline="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The Coalition is an independent project of the National Association of County and City Health Officials, which represents the nearly 3,000 health departments in the US.</a:t>
            </a:r>
          </a:p>
          <a:p>
            <a:pPr eaLnBrk="1" hangingPunct="1">
              <a:spcBef>
                <a:spcPct val="0"/>
              </a:spcBef>
              <a:spcAft>
                <a:spcPct val="0"/>
              </a:spcAft>
              <a:buSzPct val="25000"/>
            </a:pPr>
            <a:endParaRPr lang="en-US" altLang="en-US" baseline="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eaLnBrk="1" hangingPunct="1">
              <a:spcBef>
                <a:spcPct val="0"/>
              </a:spcBef>
              <a:spcAft>
                <a:spcPct val="0"/>
              </a:spcAft>
              <a:buSzPct val="25000"/>
            </a:pPr>
            <a:endParaRPr lang="en-US" altLang="en-US" baseline="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a:buSzPct val="25000"/>
            </a:pPr>
            <a:endParaRPr dirty="0">
              <a:solidFill>
                <a:schemeClr val="dk1"/>
              </a:solidFill>
              <a:latin typeface="Calibri"/>
              <a:ea typeface="Calibri"/>
              <a:cs typeface="Calibri"/>
              <a:sym typeface="Calibri"/>
            </a:endParaRPr>
          </a:p>
        </p:txBody>
      </p:sp>
      <p:sp>
        <p:nvSpPr>
          <p:cNvPr id="129" name="Shape 129"/>
          <p:cNvSpPr txBox="1">
            <a:spLocks noGrp="1"/>
          </p:cNvSpPr>
          <p:nvPr>
            <p:ph type="sldNum" idx="12"/>
          </p:nvPr>
        </p:nvSpPr>
        <p:spPr>
          <a:xfrm>
            <a:off x="3979929" y="8845045"/>
            <a:ext cx="3044719" cy="467141"/>
          </a:xfrm>
          <a:prstGeom prst="rect">
            <a:avLst/>
          </a:prstGeom>
          <a:noFill/>
          <a:ln>
            <a:noFill/>
          </a:ln>
        </p:spPr>
        <p:txBody>
          <a:bodyPr lIns="93345" tIns="46660" rIns="93345" bIns="46660" anchor="b" anchorCtr="0">
            <a:noAutofit/>
          </a:bodyPr>
          <a:lstStyle/>
          <a:p>
            <a:pPr>
              <a:buSzPct val="25000"/>
            </a:pPr>
            <a:fld id="{00000000-1234-1234-1234-123412341234}" type="slidenum">
              <a:rPr lang="en-US">
                <a:solidFill>
                  <a:prstClr val="black"/>
                </a:solidFill>
                <a:ea typeface="Calibri"/>
                <a:cs typeface="Calibri"/>
                <a:sym typeface="Calibri"/>
              </a:rPr>
              <a:pPr>
                <a:buSzPct val="25000"/>
              </a:pPr>
              <a:t>7</a:t>
            </a:fld>
            <a:endParaRPr lang="en-US">
              <a:solidFill>
                <a:prstClr val="black"/>
              </a:solidFill>
              <a:ea typeface="Calibri"/>
              <a:cs typeface="Calibri"/>
              <a:sym typeface="Calibri"/>
            </a:endParaRPr>
          </a:p>
        </p:txBody>
      </p:sp>
    </p:spTree>
    <p:extLst>
      <p:ext uri="{BB962C8B-B14F-4D97-AF65-F5344CB8AC3E}">
        <p14:creationId xmlns:p14="http://schemas.microsoft.com/office/powerpoint/2010/main" val="2386727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purpose of the ECA is to enumerate and describe the epi workforce at state and territorial health departments.  CSTE has conducted ECAs since 2001.</a:t>
            </a:r>
          </a:p>
          <a:p>
            <a:endParaRPr lang="en-US" dirty="0"/>
          </a:p>
        </p:txBody>
      </p:sp>
      <p:sp>
        <p:nvSpPr>
          <p:cNvPr id="4" name="Slide Number Placeholder 3"/>
          <p:cNvSpPr>
            <a:spLocks noGrp="1"/>
          </p:cNvSpPr>
          <p:nvPr>
            <p:ph type="sldNum" sz="quarter" idx="10"/>
          </p:nvPr>
        </p:nvSpPr>
        <p:spPr/>
        <p:txBody>
          <a:bodyPr/>
          <a:lstStyle/>
          <a:p>
            <a:fld id="{81EAFC14-7E2C-4BB9-B3EE-0C5347B8E09A}" type="slidenum">
              <a:rPr lang="en-US" smtClean="0"/>
              <a:t>9</a:t>
            </a:fld>
            <a:endParaRPr lang="en-US"/>
          </a:p>
        </p:txBody>
      </p:sp>
    </p:spTree>
    <p:extLst>
      <p:ext uri="{BB962C8B-B14F-4D97-AF65-F5344CB8AC3E}">
        <p14:creationId xmlns:p14="http://schemas.microsoft.com/office/powerpoint/2010/main" val="3052626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2" name="Shape 140"/>
          <p:cNvSpPr>
            <a:spLocks noGrp="1" noRot="1" noChangeAspect="1" noTextEdit="1"/>
          </p:cNvSpPr>
          <p:nvPr>
            <p:ph type="sldImg" idx="2"/>
          </p:nvPr>
        </p:nvSpPr>
        <p:spPr bwMode="auto">
          <a:xfrm>
            <a:off x="685800" y="1143000"/>
            <a:ext cx="5486400" cy="30861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w="9525" cap="flat">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0243" name="Shape 141"/>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buSzPct val="25000"/>
            </a:pPr>
            <a:endParaRPr lang="en-US" altLang="en-US" dirty="0"/>
          </a:p>
        </p:txBody>
      </p:sp>
      <p:sp>
        <p:nvSpPr>
          <p:cNvPr id="10244" name="Shape 142"/>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buSzPct val="25000"/>
            </a:pPr>
            <a:fld id="{208585D3-E54A-4C7E-ABE1-B33429122D61}" type="slidenum">
              <a:rPr lang="en-US" altLang="en-US">
                <a:solidFill>
                  <a:srgbClr val="000000"/>
                </a:solidFill>
                <a:latin typeface="Calibri" panose="020F0502020204030204" pitchFamily="34" charset="0"/>
                <a:sym typeface="Calibri" panose="020F0502020204030204" pitchFamily="34" charset="0"/>
              </a:rPr>
              <a:pPr>
                <a:buSzPct val="25000"/>
              </a:pPr>
              <a:t>14</a:t>
            </a:fld>
            <a:endParaRPr lang="en-US" altLang="en-US">
              <a:solidFill>
                <a:srgbClr val="000000"/>
              </a:solidFill>
              <a:latin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1475221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2" name="Shape 140"/>
          <p:cNvSpPr>
            <a:spLocks noGrp="1" noRot="1" noChangeAspect="1" noTextEdit="1"/>
          </p:cNvSpPr>
          <p:nvPr>
            <p:ph type="sldImg" idx="2"/>
          </p:nvPr>
        </p:nvSpPr>
        <p:spPr bwMode="auto">
          <a:xfrm>
            <a:off x="685800" y="1143000"/>
            <a:ext cx="5486400" cy="30861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w="9525" cap="flat">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0243" name="Shape 141"/>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Pct val="25000"/>
              <a:buFontTx/>
              <a:buNone/>
              <a:tabLst/>
              <a:defRPr/>
            </a:pPr>
            <a:r>
              <a:rPr lang="en-US" sz="1200" b="1" kern="1200" dirty="0">
                <a:solidFill>
                  <a:schemeClr val="tx1"/>
                </a:solidFill>
                <a:effectLst/>
                <a:latin typeface="+mn-lt"/>
                <a:ea typeface="+mn-ea"/>
                <a:cs typeface="+mn-cs"/>
              </a:rPr>
              <a:t>BCHC departments vary considerably in their structure and organization.</a:t>
            </a:r>
            <a:r>
              <a:rPr lang="en-US" sz="1200" kern="1200" dirty="0">
                <a:solidFill>
                  <a:schemeClr val="tx1"/>
                </a:solidFill>
                <a:effectLst/>
                <a:latin typeface="+mn-lt"/>
                <a:ea typeface="+mn-ea"/>
                <a:cs typeface="+mn-cs"/>
              </a:rPr>
              <a:t> </a:t>
            </a:r>
            <a:endParaRPr lang="en-US" dirty="0"/>
          </a:p>
          <a:p>
            <a:pPr>
              <a:spcBef>
                <a:spcPct val="0"/>
              </a:spcBef>
              <a:buSzPct val="25000"/>
            </a:pPr>
            <a:endParaRPr lang="en-US" altLang="en-US" dirty="0"/>
          </a:p>
        </p:txBody>
      </p:sp>
      <p:sp>
        <p:nvSpPr>
          <p:cNvPr id="10244" name="Shape 142"/>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buSzPct val="25000"/>
            </a:pPr>
            <a:fld id="{208585D3-E54A-4C7E-ABE1-B33429122D61}" type="slidenum">
              <a:rPr lang="en-US" altLang="en-US">
                <a:solidFill>
                  <a:srgbClr val="000000"/>
                </a:solidFill>
                <a:latin typeface="Calibri" panose="020F0502020204030204" pitchFamily="34" charset="0"/>
                <a:sym typeface="Calibri" panose="020F0502020204030204" pitchFamily="34" charset="0"/>
              </a:rPr>
              <a:pPr>
                <a:buSzPct val="25000"/>
              </a:pPr>
              <a:t>15</a:t>
            </a:fld>
            <a:endParaRPr lang="en-US" altLang="en-US">
              <a:solidFill>
                <a:srgbClr val="000000"/>
              </a:solidFill>
              <a:latin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437076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2" name="Shape 140"/>
          <p:cNvSpPr>
            <a:spLocks noGrp="1" noRot="1" noChangeAspect="1" noTextEdit="1"/>
          </p:cNvSpPr>
          <p:nvPr>
            <p:ph type="sldImg" idx="2"/>
          </p:nvPr>
        </p:nvSpPr>
        <p:spPr bwMode="auto">
          <a:xfrm>
            <a:off x="685800" y="1143000"/>
            <a:ext cx="5486400" cy="30861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w="9525" cap="flat">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0243" name="Shape 141"/>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All the BCHC departments have programs in infectious disease, MCH, and preparedness, and at least 85% have programs in chronic disease, vital statistics, and environmental health. Coverage for other program areas is lower</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100% of respondents have programs in infectious disease, maternal-child health (MCH), and preparedness. Most also have programs in chronic disease (93%), vital statistics (92%), and environmental health (85%). In contrast, fewer have programs in mental health (33%) and occupational health (19%), and none have genomics programs (0%).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Not all programs have lead epidemiologists</a:t>
            </a:r>
            <a:r>
              <a:rPr lang="en-US" sz="1200" kern="1200" dirty="0">
                <a:solidFill>
                  <a:schemeClr val="tx1"/>
                </a:solidFill>
                <a:effectLst/>
                <a:latin typeface="+mn-lt"/>
                <a:ea typeface="+mn-ea"/>
                <a:cs typeface="+mn-cs"/>
              </a:rPr>
              <a:t>. While BCHC departments have a wide variety of specific programs, far fewer departments have epidemiologic leads within each of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number of BCHC departments with formal lead epidemiologists in a given program was consistently less than the number of departments that had that   program area. For example, while 67% of departments had an injury program, only 48% had a lead epi in that program area. Those that were most likely to have a formal lead epidemiologist were infectious disease (85%), MCH (74%), and vital statistics (67%).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a:p>
            <a:pPr>
              <a:spcBef>
                <a:spcPct val="0"/>
              </a:spcBef>
              <a:buSzPct val="25000"/>
            </a:pPr>
            <a:endParaRPr lang="en-US" altLang="en-US" dirty="0"/>
          </a:p>
        </p:txBody>
      </p:sp>
      <p:sp>
        <p:nvSpPr>
          <p:cNvPr id="10244" name="Shape 142"/>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buSzPct val="25000"/>
            </a:pPr>
            <a:fld id="{208585D3-E54A-4C7E-ABE1-B33429122D61}" type="slidenum">
              <a:rPr lang="en-US" altLang="en-US">
                <a:solidFill>
                  <a:srgbClr val="000000"/>
                </a:solidFill>
                <a:latin typeface="Calibri" panose="020F0502020204030204" pitchFamily="34" charset="0"/>
                <a:sym typeface="Calibri" panose="020F0502020204030204" pitchFamily="34" charset="0"/>
              </a:rPr>
              <a:pPr>
                <a:buSzPct val="25000"/>
              </a:pPr>
              <a:t>16</a:t>
            </a:fld>
            <a:endParaRPr lang="en-US" altLang="en-US">
              <a:solidFill>
                <a:srgbClr val="000000"/>
              </a:solidFill>
              <a:latin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941088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2" name="Shape 140"/>
          <p:cNvSpPr>
            <a:spLocks noGrp="1" noRot="1" noChangeAspect="1" noTextEdit="1"/>
          </p:cNvSpPr>
          <p:nvPr>
            <p:ph type="sldImg" idx="2"/>
          </p:nvPr>
        </p:nvSpPr>
        <p:spPr bwMode="auto">
          <a:xfrm>
            <a:off x="685800" y="1143000"/>
            <a:ext cx="5486400" cy="30861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w="9525" cap="flat">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0243" name="Shape 141"/>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r>
              <a:rPr lang="en-US" sz="1200" kern="1200" dirty="0">
                <a:solidFill>
                  <a:schemeClr val="tx1"/>
                </a:solidFill>
                <a:effectLst/>
                <a:latin typeface="+mn-lt"/>
                <a:ea typeface="+mn-ea"/>
                <a:cs typeface="+mn-cs"/>
              </a:rPr>
              <a:t>There are a total of 1091 full time equivalent (FTE) epidemiologists working in the participating BCHC departments. The number of epidemiologists per health department ranged from 3  to 385, with a median of 18. The median rate among the 27 BCHC jurisdictions is 1.4 epidemiologists per 100,000 people, with a range of 0.4 to 7.5.</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More than four in 10 (xx%) epidemiologists work in infectious diseases, and nearly one in five (18%) are general epidemiologists</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The majority of health departments have general epidemiologists on staff who cover multiple areas</a:t>
            </a:r>
            <a:r>
              <a:rPr lang="en-US" sz="1200" kern="1200" dirty="0">
                <a:solidFill>
                  <a:schemeClr val="tx1"/>
                </a:solidFill>
                <a:effectLst/>
                <a:latin typeface="+mn-lt"/>
                <a:ea typeface="+mn-ea"/>
                <a:cs typeface="+mn-cs"/>
              </a:rPr>
              <a:t>. </a:t>
            </a:r>
            <a:endParaRPr lang="en-US" altLang="en-US" dirty="0"/>
          </a:p>
        </p:txBody>
      </p:sp>
      <p:sp>
        <p:nvSpPr>
          <p:cNvPr id="10244" name="Shape 142"/>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buSzPct val="25000"/>
            </a:pPr>
            <a:fld id="{208585D3-E54A-4C7E-ABE1-B33429122D61}" type="slidenum">
              <a:rPr lang="en-US" altLang="en-US">
                <a:solidFill>
                  <a:srgbClr val="000000"/>
                </a:solidFill>
                <a:latin typeface="Calibri" panose="020F0502020204030204" pitchFamily="34" charset="0"/>
                <a:sym typeface="Calibri" panose="020F0502020204030204" pitchFamily="34" charset="0"/>
              </a:rPr>
              <a:pPr>
                <a:buSzPct val="25000"/>
              </a:pPr>
              <a:t>17</a:t>
            </a:fld>
            <a:endParaRPr lang="en-US" altLang="en-US">
              <a:solidFill>
                <a:srgbClr val="000000"/>
              </a:solidFill>
              <a:latin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957928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hyperlink" Target="mailto:jarrazola@cste.org" TargetMode="External"/><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BC2EED1-0B66-4E1F-A4BE-CDEA0EEB11F6}" type="datetimeFigureOut">
              <a:rPr lang="en-US" smtClean="0"/>
              <a:t>7/5/2018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4DA64E-55D1-4380-B827-7A886F44A3FB}" type="slidenum">
              <a:rPr lang="en-US" smtClean="0"/>
              <a:t>‹#›</a:t>
            </a:fld>
            <a:endParaRPr lang="en-US"/>
          </a:p>
        </p:txBody>
      </p:sp>
    </p:spTree>
    <p:extLst>
      <p:ext uri="{BB962C8B-B14F-4D97-AF65-F5344CB8AC3E}">
        <p14:creationId xmlns:p14="http://schemas.microsoft.com/office/powerpoint/2010/main" val="94842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C2EED1-0B66-4E1F-A4BE-CDEA0EEB11F6}" type="datetimeFigureOut">
              <a:rPr lang="en-US" smtClean="0"/>
              <a:t>7/5/2018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4DA64E-55D1-4380-B827-7A886F44A3FB}" type="slidenum">
              <a:rPr lang="en-US" smtClean="0"/>
              <a:t>‹#›</a:t>
            </a:fld>
            <a:endParaRPr lang="en-US"/>
          </a:p>
        </p:txBody>
      </p:sp>
    </p:spTree>
    <p:extLst>
      <p:ext uri="{BB962C8B-B14F-4D97-AF65-F5344CB8AC3E}">
        <p14:creationId xmlns:p14="http://schemas.microsoft.com/office/powerpoint/2010/main" val="2070747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C2EED1-0B66-4E1F-A4BE-CDEA0EEB11F6}" type="datetimeFigureOut">
              <a:rPr lang="en-US" smtClean="0"/>
              <a:t>7/5/2018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4DA64E-55D1-4380-B827-7A886F44A3FB}" type="slidenum">
              <a:rPr lang="en-US" smtClean="0"/>
              <a:t>‹#›</a:t>
            </a:fld>
            <a:endParaRPr lang="en-US"/>
          </a:p>
        </p:txBody>
      </p:sp>
    </p:spTree>
    <p:extLst>
      <p:ext uri="{BB962C8B-B14F-4D97-AF65-F5344CB8AC3E}">
        <p14:creationId xmlns:p14="http://schemas.microsoft.com/office/powerpoint/2010/main" val="1278554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titleslide-0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p:cNvSpPr>
            <a:spLocks noGrp="1"/>
          </p:cNvSpPr>
          <p:nvPr>
            <p:ph type="subTitle" idx="1" hasCustomPrompt="1"/>
          </p:nvPr>
        </p:nvSpPr>
        <p:spPr>
          <a:xfrm>
            <a:off x="609600" y="1558549"/>
            <a:ext cx="8534400" cy="1752600"/>
          </a:xfrm>
        </p:spPr>
        <p:txBody>
          <a:bodyPr/>
          <a:lstStyle>
            <a:lvl1pPr marL="0" indent="0" algn="l">
              <a:buNone/>
              <a:defRPr sz="3200">
                <a:solidFill>
                  <a:schemeClr val="tx1">
                    <a:tint val="75000"/>
                  </a:schemeClr>
                </a:solidFill>
                <a:latin typeface="Avenir LT 45 Book" panose="02000503020000020003" pitchFamily="2" charset="0"/>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sz="2800" dirty="0">
                <a:solidFill>
                  <a:schemeClr val="tx1">
                    <a:lumMod val="65000"/>
                    <a:lumOff val="35000"/>
                  </a:schemeClr>
                </a:solidFill>
                <a:latin typeface="Avenir" panose="02000503040000020003" pitchFamily="2" charset="0"/>
                <a:cs typeface="Arial-Mdm-FC"/>
              </a:rPr>
              <a:t>Subtitle goes here. Note: please use </a:t>
            </a:r>
            <a:r>
              <a:rPr lang="en-US" sz="2800" dirty="0" err="1">
                <a:solidFill>
                  <a:schemeClr val="tx1">
                    <a:lumMod val="65000"/>
                    <a:lumOff val="35000"/>
                  </a:schemeClr>
                </a:solidFill>
                <a:latin typeface="Avenir" panose="02000503040000020003" pitchFamily="2" charset="0"/>
                <a:cs typeface="Arial-Mdm-FC"/>
              </a:rPr>
              <a:t>Avenir</a:t>
            </a:r>
            <a:r>
              <a:rPr lang="en-US" sz="2800" dirty="0">
                <a:solidFill>
                  <a:schemeClr val="tx1">
                    <a:lumMod val="65000"/>
                    <a:lumOff val="35000"/>
                  </a:schemeClr>
                </a:solidFill>
                <a:latin typeface="Avenir" panose="02000503040000020003" pitchFamily="2" charset="0"/>
                <a:cs typeface="Arial-Mdm-FC"/>
              </a:rPr>
              <a:t> book font</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532154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header-0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9"/>
            <a:ext cx="12192000" cy="1336977"/>
          </a:xfrm>
          <a:prstGeom prst="rect">
            <a:avLst/>
          </a:prstGeom>
        </p:spPr>
      </p:pic>
      <p:sp>
        <p:nvSpPr>
          <p:cNvPr id="2" name="Title 1"/>
          <p:cNvSpPr>
            <a:spLocks noGrp="1"/>
          </p:cNvSpPr>
          <p:nvPr>
            <p:ph type="title" hasCustomPrompt="1"/>
          </p:nvPr>
        </p:nvSpPr>
        <p:spPr>
          <a:xfrm>
            <a:off x="609600" y="170482"/>
            <a:ext cx="10972800" cy="1030638"/>
          </a:xfrm>
        </p:spPr>
        <p:txBody>
          <a:bodyPr/>
          <a:lstStyle>
            <a:lvl1pPr algn="l">
              <a:defRPr sz="4400"/>
            </a:lvl1pPr>
          </a:lstStyle>
          <a:p>
            <a:r>
              <a:rPr lang="en-US" sz="4000" dirty="0">
                <a:solidFill>
                  <a:srgbClr val="101957"/>
                </a:solidFill>
                <a:latin typeface="Avenir" panose="02000503040000020003" pitchFamily="2" charset="0"/>
                <a:cs typeface="Arial-Mdm-FC"/>
              </a:rPr>
              <a:t>Section Header</a:t>
            </a:r>
            <a:endParaRPr lang="en-US" dirty="0"/>
          </a:p>
        </p:txBody>
      </p:sp>
      <p:sp>
        <p:nvSpPr>
          <p:cNvPr id="6" name="Text Placeholder 5"/>
          <p:cNvSpPr>
            <a:spLocks noGrp="1"/>
          </p:cNvSpPr>
          <p:nvPr>
            <p:ph type="body" sz="quarter" idx="10"/>
          </p:nvPr>
        </p:nvSpPr>
        <p:spPr>
          <a:xfrm>
            <a:off x="227309" y="1336983"/>
            <a:ext cx="11799592" cy="474632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98959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SectionSlide1-0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sz="quarter" idx="10" hasCustomPrompt="1"/>
          </p:nvPr>
        </p:nvSpPr>
        <p:spPr>
          <a:xfrm>
            <a:off x="3801533" y="2592288"/>
            <a:ext cx="8153400" cy="906463"/>
          </a:xfrm>
        </p:spPr>
        <p:txBody>
          <a:bodyPr anchor="ctr">
            <a:normAutofit/>
          </a:bodyPr>
          <a:lstStyle>
            <a:lvl1pPr marL="0" indent="0" algn="ctr">
              <a:buNone/>
              <a:defRPr sz="3600" baseline="0">
                <a:solidFill>
                  <a:schemeClr val="bg1"/>
                </a:solidFill>
              </a:defRPr>
            </a:lvl1pPr>
          </a:lstStyle>
          <a:p>
            <a:pPr lvl="0"/>
            <a:r>
              <a:rPr lang="en-US" dirty="0"/>
              <a:t>Insert Title Here</a:t>
            </a:r>
          </a:p>
        </p:txBody>
      </p:sp>
    </p:spTree>
    <p:extLst>
      <p:ext uri="{BB962C8B-B14F-4D97-AF65-F5344CB8AC3E}">
        <p14:creationId xmlns:p14="http://schemas.microsoft.com/office/powerpoint/2010/main" val="3638194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6"/>
            <a:ext cx="5384800" cy="4525963"/>
          </a:xfrm>
        </p:spPr>
        <p:txBody>
          <a:bodyPr/>
          <a:lstStyle>
            <a:lvl1pPr>
              <a:defRPr sz="2800">
                <a:solidFill>
                  <a:srgbClr val="101957"/>
                </a:solidFill>
                <a:latin typeface="Avenir" panose="02000503040000020003"/>
              </a:defRPr>
            </a:lvl1pPr>
            <a:lvl2pPr>
              <a:defRPr sz="2400">
                <a:solidFill>
                  <a:srgbClr val="101957"/>
                </a:solidFill>
                <a:latin typeface="Avenir" panose="02000503040000020003"/>
              </a:defRPr>
            </a:lvl2pPr>
            <a:lvl3pPr>
              <a:defRPr sz="2000">
                <a:solidFill>
                  <a:srgbClr val="101957"/>
                </a:solidFill>
                <a:latin typeface="Avenir" panose="02000503040000020003"/>
              </a:defRPr>
            </a:lvl3pPr>
            <a:lvl4pPr>
              <a:defRPr sz="1800">
                <a:solidFill>
                  <a:srgbClr val="101957"/>
                </a:solidFill>
                <a:latin typeface="Avenir" panose="02000503040000020003"/>
              </a:defRPr>
            </a:lvl4pPr>
            <a:lvl5pPr>
              <a:defRPr sz="1800">
                <a:solidFill>
                  <a:srgbClr val="101957"/>
                </a:solidFill>
                <a:latin typeface="Avenir" panose="02000503040000020003"/>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6"/>
            <a:ext cx="5384800" cy="4525963"/>
          </a:xfrm>
        </p:spPr>
        <p:txBody>
          <a:bodyPr/>
          <a:lstStyle>
            <a:lvl1pPr>
              <a:defRPr sz="2800">
                <a:solidFill>
                  <a:srgbClr val="101957"/>
                </a:solidFill>
                <a:latin typeface="Avenir" panose="02000503040000020003"/>
              </a:defRPr>
            </a:lvl1pPr>
            <a:lvl2pPr>
              <a:defRPr sz="2400">
                <a:solidFill>
                  <a:srgbClr val="101957"/>
                </a:solidFill>
                <a:latin typeface="Avenir" panose="02000503040000020003"/>
              </a:defRPr>
            </a:lvl2pPr>
            <a:lvl3pPr>
              <a:defRPr sz="2000">
                <a:solidFill>
                  <a:srgbClr val="101957"/>
                </a:solidFill>
                <a:latin typeface="Avenir" panose="02000503040000020003"/>
              </a:defRPr>
            </a:lvl3pPr>
            <a:lvl4pPr>
              <a:defRPr sz="1800">
                <a:solidFill>
                  <a:srgbClr val="101957"/>
                </a:solidFill>
                <a:latin typeface="Avenir" panose="02000503040000020003"/>
              </a:defRPr>
            </a:lvl4pPr>
            <a:lvl5pPr>
              <a:defRPr sz="1800">
                <a:solidFill>
                  <a:srgbClr val="101957"/>
                </a:solidFill>
                <a:latin typeface="Avenir" panose="02000503040000020003"/>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ctrTitle"/>
          </p:nvPr>
        </p:nvSpPr>
        <p:spPr>
          <a:xfrm>
            <a:off x="508000" y="328083"/>
            <a:ext cx="8085667" cy="698500"/>
          </a:xfrm>
        </p:spPr>
        <p:txBody>
          <a:bodyPr>
            <a:normAutofit/>
          </a:bodyPr>
          <a:lstStyle/>
          <a:p>
            <a:pPr algn="l">
              <a:lnSpc>
                <a:spcPct val="80000"/>
              </a:lnSpc>
            </a:pPr>
            <a:r>
              <a:rPr lang="en-US" sz="4000">
                <a:solidFill>
                  <a:srgbClr val="101957"/>
                </a:solidFill>
                <a:latin typeface="Avenir" panose="02000503040000020003" pitchFamily="2" charset="0"/>
              </a:rPr>
              <a:t>Click to edit Master title style</a:t>
            </a:r>
            <a:endParaRPr lang="en-US" sz="4000" dirty="0">
              <a:solidFill>
                <a:srgbClr val="101957"/>
              </a:solidFill>
              <a:latin typeface="Avenir" panose="02000503040000020003" pitchFamily="2" charset="0"/>
              <a:cs typeface="Arial-Mdm-FC"/>
            </a:endParaRPr>
          </a:p>
        </p:txBody>
      </p:sp>
    </p:spTree>
    <p:extLst>
      <p:ext uri="{BB962C8B-B14F-4D97-AF65-F5344CB8AC3E}">
        <p14:creationId xmlns:p14="http://schemas.microsoft.com/office/powerpoint/2010/main" val="159950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lstStyle>
            <a:lvl1pPr marL="0" indent="0">
              <a:buNone/>
              <a:defRPr sz="2400" b="1">
                <a:solidFill>
                  <a:srgbClr val="101957"/>
                </a:solidFill>
                <a:latin typeface="Avenir" panose="02000503040000020003"/>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solidFill>
                  <a:srgbClr val="101957"/>
                </a:solidFill>
                <a:latin typeface="Avenir" panose="02000503040000020003"/>
              </a:defRPr>
            </a:lvl1pPr>
            <a:lvl2pPr>
              <a:defRPr sz="2000">
                <a:solidFill>
                  <a:srgbClr val="101957"/>
                </a:solidFill>
                <a:latin typeface="Avenir" panose="02000503040000020003"/>
              </a:defRPr>
            </a:lvl2pPr>
            <a:lvl3pPr>
              <a:defRPr sz="1800">
                <a:solidFill>
                  <a:srgbClr val="101957"/>
                </a:solidFill>
                <a:latin typeface="Avenir" panose="02000503040000020003"/>
              </a:defRPr>
            </a:lvl3pPr>
            <a:lvl4pPr>
              <a:defRPr sz="1600">
                <a:solidFill>
                  <a:srgbClr val="101957"/>
                </a:solidFill>
                <a:latin typeface="Avenir" panose="02000503040000020003"/>
              </a:defRPr>
            </a:lvl4pPr>
            <a:lvl5pPr>
              <a:defRPr sz="1600">
                <a:solidFill>
                  <a:srgbClr val="101957"/>
                </a:solidFill>
                <a:latin typeface="Avenir" panose="02000503040000020003"/>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solidFill>
                  <a:srgbClr val="101957"/>
                </a:solidFill>
                <a:latin typeface="Avenir" panose="02000503040000020003"/>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solidFill>
                  <a:srgbClr val="101957"/>
                </a:solidFill>
                <a:latin typeface="Avenir" panose="02000503040000020003"/>
              </a:defRPr>
            </a:lvl1pPr>
            <a:lvl2pPr>
              <a:defRPr sz="2000">
                <a:solidFill>
                  <a:srgbClr val="101957"/>
                </a:solidFill>
                <a:latin typeface="Avenir" panose="02000503040000020003"/>
              </a:defRPr>
            </a:lvl2pPr>
            <a:lvl3pPr>
              <a:defRPr sz="1800">
                <a:solidFill>
                  <a:srgbClr val="101957"/>
                </a:solidFill>
                <a:latin typeface="Avenir" panose="02000503040000020003"/>
              </a:defRPr>
            </a:lvl3pPr>
            <a:lvl4pPr>
              <a:defRPr sz="1600">
                <a:solidFill>
                  <a:srgbClr val="101957"/>
                </a:solidFill>
                <a:latin typeface="Avenir" panose="02000503040000020003"/>
              </a:defRPr>
            </a:lvl4pPr>
            <a:lvl5pPr>
              <a:defRPr sz="1600">
                <a:solidFill>
                  <a:srgbClr val="101957"/>
                </a:solidFill>
                <a:latin typeface="Avenir" panose="02000503040000020003"/>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ctrTitle"/>
          </p:nvPr>
        </p:nvSpPr>
        <p:spPr>
          <a:xfrm>
            <a:off x="508000" y="328083"/>
            <a:ext cx="8085667" cy="698500"/>
          </a:xfrm>
        </p:spPr>
        <p:txBody>
          <a:bodyPr>
            <a:normAutofit/>
          </a:bodyPr>
          <a:lstStyle/>
          <a:p>
            <a:pPr algn="l">
              <a:lnSpc>
                <a:spcPct val="80000"/>
              </a:lnSpc>
            </a:pPr>
            <a:r>
              <a:rPr lang="en-US" sz="4000">
                <a:solidFill>
                  <a:srgbClr val="101957"/>
                </a:solidFill>
                <a:latin typeface="Avenir" panose="02000503040000020003" pitchFamily="2" charset="0"/>
              </a:rPr>
              <a:t>Click to edit Master title style</a:t>
            </a:r>
            <a:endParaRPr lang="en-US" sz="4000" dirty="0">
              <a:solidFill>
                <a:srgbClr val="101957"/>
              </a:solidFill>
              <a:latin typeface="Avenir" panose="02000503040000020003" pitchFamily="2" charset="0"/>
              <a:cs typeface="Arial-Mdm-FC"/>
            </a:endParaRPr>
          </a:p>
        </p:txBody>
      </p:sp>
    </p:spTree>
    <p:extLst>
      <p:ext uri="{BB962C8B-B14F-4D97-AF65-F5344CB8AC3E}">
        <p14:creationId xmlns:p14="http://schemas.microsoft.com/office/powerpoint/2010/main" val="22959223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ctrTitle"/>
          </p:nvPr>
        </p:nvSpPr>
        <p:spPr>
          <a:xfrm>
            <a:off x="508000" y="328083"/>
            <a:ext cx="8085667" cy="698500"/>
          </a:xfrm>
        </p:spPr>
        <p:txBody>
          <a:bodyPr>
            <a:normAutofit/>
          </a:bodyPr>
          <a:lstStyle/>
          <a:p>
            <a:pPr algn="l">
              <a:lnSpc>
                <a:spcPct val="80000"/>
              </a:lnSpc>
            </a:pPr>
            <a:r>
              <a:rPr lang="en-US" sz="4000">
                <a:solidFill>
                  <a:srgbClr val="101957"/>
                </a:solidFill>
                <a:latin typeface="Avenir" panose="02000503040000020003" pitchFamily="2" charset="0"/>
              </a:rPr>
              <a:t>Click to edit Master title style</a:t>
            </a:r>
            <a:endParaRPr lang="en-US" sz="4000" dirty="0">
              <a:solidFill>
                <a:srgbClr val="101957"/>
              </a:solidFill>
              <a:latin typeface="Avenir" panose="02000503040000020003" pitchFamily="2" charset="0"/>
              <a:cs typeface="Arial-Mdm-FC"/>
            </a:endParaRPr>
          </a:p>
        </p:txBody>
      </p:sp>
    </p:spTree>
    <p:extLst>
      <p:ext uri="{BB962C8B-B14F-4D97-AF65-F5344CB8AC3E}">
        <p14:creationId xmlns:p14="http://schemas.microsoft.com/office/powerpoint/2010/main" val="1617098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6" descr="ConcludingSlide-0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userDrawn="1"/>
        </p:nvSpPr>
        <p:spPr>
          <a:xfrm>
            <a:off x="7478891" y="4808343"/>
            <a:ext cx="4374444" cy="1785104"/>
          </a:xfrm>
          <a:prstGeom prst="rect">
            <a:avLst/>
          </a:prstGeom>
          <a:noFill/>
        </p:spPr>
        <p:txBody>
          <a:bodyPr wrap="square" rtlCol="0">
            <a:spAutoFit/>
          </a:bodyPr>
          <a:lstStyle/>
          <a:p>
            <a:pPr algn="r" defTabSz="457178">
              <a:defRPr/>
            </a:pPr>
            <a:r>
              <a:rPr lang="en-US" sz="1600" dirty="0">
                <a:solidFill>
                  <a:srgbClr val="152754"/>
                </a:solidFill>
                <a:latin typeface="Avenir" panose="02000503040000020003" pitchFamily="2" charset="0"/>
                <a:cs typeface="Arial-Mdm-FC"/>
              </a:rPr>
              <a:t>CSTE National Office</a:t>
            </a:r>
          </a:p>
          <a:p>
            <a:pPr algn="r" defTabSz="457178">
              <a:defRPr/>
            </a:pPr>
            <a:r>
              <a:rPr lang="en-US" sz="1300" dirty="0">
                <a:solidFill>
                  <a:srgbClr val="585543">
                    <a:lumMod val="65000"/>
                    <a:lumOff val="35000"/>
                  </a:srgbClr>
                </a:solidFill>
                <a:latin typeface="Avenir" panose="02000503040000020003" pitchFamily="2" charset="0"/>
                <a:cs typeface="Arial-Lgt-FC"/>
              </a:rPr>
              <a:t>2872 Woodcock Boulevard, Suite 250</a:t>
            </a:r>
          </a:p>
          <a:p>
            <a:pPr algn="r" defTabSz="457178">
              <a:defRPr/>
            </a:pPr>
            <a:r>
              <a:rPr lang="en-US" sz="1300" dirty="0">
                <a:solidFill>
                  <a:srgbClr val="585543">
                    <a:lumMod val="65000"/>
                    <a:lumOff val="35000"/>
                  </a:srgbClr>
                </a:solidFill>
                <a:latin typeface="Avenir" panose="02000503040000020003" pitchFamily="2" charset="0"/>
                <a:cs typeface="Arial-Lgt-FC"/>
              </a:rPr>
              <a:t>Atlanta, Georgia 30341</a:t>
            </a:r>
          </a:p>
          <a:p>
            <a:pPr algn="r" defTabSz="457178">
              <a:defRPr/>
            </a:pPr>
            <a:endParaRPr lang="en-US" sz="1300" dirty="0">
              <a:solidFill>
                <a:srgbClr val="585543">
                  <a:lumMod val="65000"/>
                  <a:lumOff val="35000"/>
                </a:srgbClr>
              </a:solidFill>
              <a:latin typeface="Avenir" panose="02000503040000020003" pitchFamily="2" charset="0"/>
              <a:cs typeface="Arial-Lgt-FC"/>
            </a:endParaRPr>
          </a:p>
          <a:p>
            <a:pPr algn="r" defTabSz="457178">
              <a:defRPr/>
            </a:pPr>
            <a:r>
              <a:rPr lang="en-US" sz="1300" dirty="0">
                <a:solidFill>
                  <a:srgbClr val="585543">
                    <a:lumMod val="65000"/>
                    <a:lumOff val="35000"/>
                  </a:srgbClr>
                </a:solidFill>
                <a:latin typeface="Avenir" panose="02000503040000020003" pitchFamily="2" charset="0"/>
                <a:cs typeface="Arial-Lgt-FC"/>
              </a:rPr>
              <a:t>770.458.3811</a:t>
            </a:r>
          </a:p>
          <a:p>
            <a:pPr algn="r" defTabSz="457178">
              <a:defRPr/>
            </a:pPr>
            <a:r>
              <a:rPr lang="en-US" sz="1100" b="1" dirty="0">
                <a:solidFill>
                  <a:srgbClr val="585543">
                    <a:lumMod val="65000"/>
                    <a:lumOff val="35000"/>
                  </a:srgbClr>
                </a:solidFill>
                <a:latin typeface="Avenir" panose="02000503040000020003" pitchFamily="2" charset="0"/>
                <a:cs typeface="Arial-Lgt-FC"/>
              </a:rPr>
              <a:t> </a:t>
            </a:r>
            <a:r>
              <a:rPr lang="en-US" sz="1300" dirty="0">
                <a:solidFill>
                  <a:srgbClr val="585543">
                    <a:lumMod val="65000"/>
                    <a:lumOff val="35000"/>
                  </a:srgbClr>
                </a:solidFill>
                <a:latin typeface="Avenir" panose="02000503040000020003" pitchFamily="2" charset="0"/>
                <a:cs typeface="Arial-Lgt-FC"/>
              </a:rPr>
              <a:t>770.458.8516</a:t>
            </a:r>
          </a:p>
          <a:p>
            <a:pPr algn="r" defTabSz="457178">
              <a:defRPr/>
            </a:pPr>
            <a:r>
              <a:rPr lang="en-US" sz="1300" dirty="0" err="1">
                <a:solidFill>
                  <a:srgbClr val="585543">
                    <a:lumMod val="65000"/>
                    <a:lumOff val="35000"/>
                  </a:srgbClr>
                </a:solidFill>
                <a:latin typeface="Avenir" panose="02000503040000020003" pitchFamily="2" charset="0"/>
                <a:cs typeface="Arial-Lgt-FC"/>
              </a:rPr>
              <a:t>cmccoull@cste.org</a:t>
            </a:r>
            <a:endParaRPr lang="en-US" sz="1300" dirty="0">
              <a:solidFill>
                <a:srgbClr val="585543">
                  <a:lumMod val="65000"/>
                  <a:lumOff val="35000"/>
                </a:srgbClr>
              </a:solidFill>
              <a:latin typeface="Avenir" panose="02000503040000020003" pitchFamily="2" charset="0"/>
              <a:cs typeface="Arial-Lgt-FC"/>
            </a:endParaRPr>
          </a:p>
          <a:p>
            <a:pPr algn="r" defTabSz="457178">
              <a:defRPr/>
            </a:pPr>
            <a:endParaRPr lang="en-US" sz="1600" dirty="0">
              <a:solidFill>
                <a:srgbClr val="585543"/>
              </a:solidFill>
              <a:latin typeface="Avenir" panose="02000503040000020003" pitchFamily="2" charset="0"/>
            </a:endParaRPr>
          </a:p>
        </p:txBody>
      </p:sp>
    </p:spTree>
    <p:extLst>
      <p:ext uri="{BB962C8B-B14F-4D97-AF65-F5344CB8AC3E}">
        <p14:creationId xmlns:p14="http://schemas.microsoft.com/office/powerpoint/2010/main" val="6034466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3059"/>
            <a:ext cx="7904136" cy="742089"/>
          </a:xfrm>
        </p:spPr>
        <p:txBody>
          <a:bodyPr anchor="b">
            <a:normAutofit/>
          </a:bodyPr>
          <a:lstStyle>
            <a:lvl1pPr algn="l">
              <a:defRPr sz="2400" b="0">
                <a:latin typeface="Avenir LT 45 Book" panose="02000503020000020003" pitchFamily="2" charset="0"/>
              </a:defRPr>
            </a:lvl1pPr>
          </a:lstStyle>
          <a:p>
            <a:r>
              <a:rPr lang="en-US" sz="4000" dirty="0">
                <a:solidFill>
                  <a:srgbClr val="101957"/>
                </a:solidFill>
                <a:latin typeface="Avenir" panose="02000503040000020003" pitchFamily="2" charset="0"/>
                <a:cs typeface="Arial-Mdm-FC"/>
              </a:rPr>
              <a:t>Header</a:t>
            </a:r>
            <a:endParaRPr lang="en-US" dirty="0"/>
          </a:p>
        </p:txBody>
      </p:sp>
      <p:sp>
        <p:nvSpPr>
          <p:cNvPr id="3" name="Content Placeholder 2"/>
          <p:cNvSpPr>
            <a:spLocks noGrp="1"/>
          </p:cNvSpPr>
          <p:nvPr>
            <p:ph idx="1" hasCustomPrompt="1"/>
          </p:nvPr>
        </p:nvSpPr>
        <p:spPr>
          <a:xfrm>
            <a:off x="4766733" y="1435103"/>
            <a:ext cx="6815667" cy="4691063"/>
          </a:xfrm>
        </p:spPr>
        <p:txBody>
          <a:bodyPr/>
          <a:lstStyle>
            <a:lvl1pPr algn="l">
              <a:defRPr sz="3200">
                <a:latin typeface="Avenir LT 45 Book" panose="02000503020000020003" pitchFamily="2" charset="0"/>
              </a:defRPr>
            </a:lvl1pPr>
            <a:lvl2pPr marL="800060" indent="-342882" algn="l">
              <a:lnSpc>
                <a:spcPct val="130000"/>
              </a:lnSpc>
              <a:buFont typeface="Arial"/>
              <a:buChar char="•"/>
              <a:defRPr sz="1600"/>
            </a:lvl2pPr>
            <a:lvl3pPr marL="800060" indent="0">
              <a:buNone/>
              <a:defRPr sz="1200"/>
            </a:lvl3pPr>
            <a:lvl4pPr>
              <a:defRPr sz="2000"/>
            </a:lvl4pPr>
            <a:lvl5pPr>
              <a:defRPr sz="2000"/>
            </a:lvl5pPr>
            <a:lvl6pPr>
              <a:defRPr sz="2000"/>
            </a:lvl6pPr>
            <a:lvl7pPr>
              <a:defRPr sz="2000"/>
            </a:lvl7pPr>
            <a:lvl8pPr>
              <a:defRPr sz="2000"/>
            </a:lvl8pPr>
            <a:lvl9pPr>
              <a:defRPr sz="2000"/>
            </a:lvl9pPr>
          </a:lstStyle>
          <a:p>
            <a:pPr algn="l"/>
            <a:r>
              <a:rPr lang="en-US" dirty="0" err="1">
                <a:solidFill>
                  <a:srgbClr val="585543"/>
                </a:solidFill>
                <a:latin typeface="Avenir" panose="02000503040000020003" pitchFamily="2" charset="0"/>
                <a:cs typeface="Arial-Mdm-FC"/>
              </a:rPr>
              <a:t>Subheader</a:t>
            </a:r>
            <a:endParaRPr lang="en-US" dirty="0">
              <a:solidFill>
                <a:srgbClr val="585543"/>
              </a:solidFill>
              <a:latin typeface="Avenir" panose="02000503040000020003" pitchFamily="2" charset="0"/>
              <a:cs typeface="Arial-Lgt-FC"/>
            </a:endParaRPr>
          </a:p>
          <a:p>
            <a:pPr algn="l"/>
            <a:r>
              <a:rPr lang="en-US" sz="2000" dirty="0">
                <a:solidFill>
                  <a:schemeClr val="tx1">
                    <a:lumMod val="65000"/>
                    <a:lumOff val="35000"/>
                  </a:schemeClr>
                </a:solidFill>
                <a:latin typeface="Avenir" panose="02000503040000020003" pitchFamily="2" charset="0"/>
                <a:cs typeface="Arial-Lgt-FC"/>
              </a:rPr>
              <a:t>Lorem ipsum dolor sit </a:t>
            </a:r>
            <a:r>
              <a:rPr lang="en-US" sz="2000" dirty="0" err="1">
                <a:solidFill>
                  <a:schemeClr val="tx1">
                    <a:lumMod val="65000"/>
                    <a:lumOff val="35000"/>
                  </a:schemeClr>
                </a:solidFill>
                <a:latin typeface="Avenir" panose="02000503040000020003" pitchFamily="2" charset="0"/>
                <a:cs typeface="Arial-Lgt-FC"/>
              </a:rPr>
              <a:t>amet</a:t>
            </a:r>
            <a:r>
              <a:rPr lang="en-US" sz="2000" dirty="0">
                <a:solidFill>
                  <a:schemeClr val="tx1">
                    <a:lumMod val="65000"/>
                    <a:lumOff val="35000"/>
                  </a:schemeClr>
                </a:solidFill>
                <a:latin typeface="Avenir" panose="02000503040000020003" pitchFamily="2" charset="0"/>
                <a:cs typeface="Arial-Lgt-FC"/>
              </a:rPr>
              <a:t>, id </a:t>
            </a:r>
            <a:r>
              <a:rPr lang="en-US" sz="2000" dirty="0" err="1">
                <a:solidFill>
                  <a:schemeClr val="tx1">
                    <a:lumMod val="65000"/>
                    <a:lumOff val="35000"/>
                  </a:schemeClr>
                </a:solidFill>
                <a:latin typeface="Avenir" panose="02000503040000020003" pitchFamily="2" charset="0"/>
                <a:cs typeface="Arial-Lgt-FC"/>
              </a:rPr>
              <a:t>reque</a:t>
            </a:r>
            <a:r>
              <a:rPr lang="en-US" sz="2000" dirty="0">
                <a:solidFill>
                  <a:schemeClr val="tx1">
                    <a:lumMod val="65000"/>
                    <a:lumOff val="35000"/>
                  </a:schemeClr>
                </a:solidFill>
                <a:latin typeface="Avenir" panose="02000503040000020003" pitchFamily="2" charset="0"/>
                <a:cs typeface="Arial-Lgt-FC"/>
              </a:rPr>
              <a:t> </a:t>
            </a:r>
            <a:r>
              <a:rPr lang="en-US" sz="2000" dirty="0" err="1">
                <a:solidFill>
                  <a:schemeClr val="tx1">
                    <a:lumMod val="65000"/>
                    <a:lumOff val="35000"/>
                  </a:schemeClr>
                </a:solidFill>
                <a:latin typeface="Avenir" panose="02000503040000020003" pitchFamily="2" charset="0"/>
                <a:cs typeface="Arial-Lgt-FC"/>
              </a:rPr>
              <a:t>appareat</a:t>
            </a:r>
            <a:r>
              <a:rPr lang="en-US" sz="2000" dirty="0">
                <a:solidFill>
                  <a:schemeClr val="tx1">
                    <a:lumMod val="65000"/>
                    <a:lumOff val="35000"/>
                  </a:schemeClr>
                </a:solidFill>
                <a:latin typeface="Avenir" panose="02000503040000020003" pitchFamily="2" charset="0"/>
                <a:cs typeface="Arial-Lgt-FC"/>
              </a:rPr>
              <a:t> per. </a:t>
            </a:r>
            <a:r>
              <a:rPr lang="en-US" sz="2000" dirty="0" err="1">
                <a:solidFill>
                  <a:schemeClr val="tx1">
                    <a:lumMod val="65000"/>
                    <a:lumOff val="35000"/>
                  </a:schemeClr>
                </a:solidFill>
                <a:latin typeface="Avenir" panose="02000503040000020003" pitchFamily="2" charset="0"/>
                <a:cs typeface="Arial-Lgt-FC"/>
              </a:rPr>
              <a:t>Te</a:t>
            </a:r>
            <a:r>
              <a:rPr lang="en-US" sz="2000" dirty="0">
                <a:solidFill>
                  <a:schemeClr val="tx1">
                    <a:lumMod val="65000"/>
                    <a:lumOff val="35000"/>
                  </a:schemeClr>
                </a:solidFill>
                <a:latin typeface="Avenir" panose="02000503040000020003" pitchFamily="2" charset="0"/>
                <a:cs typeface="Arial-Lgt-FC"/>
              </a:rPr>
              <a:t> </a:t>
            </a:r>
            <a:r>
              <a:rPr lang="en-US" sz="2000" dirty="0" err="1">
                <a:solidFill>
                  <a:schemeClr val="tx1">
                    <a:lumMod val="65000"/>
                    <a:lumOff val="35000"/>
                  </a:schemeClr>
                </a:solidFill>
                <a:latin typeface="Avenir" panose="02000503040000020003" pitchFamily="2" charset="0"/>
                <a:cs typeface="Arial-Lgt-FC"/>
              </a:rPr>
              <a:t>neglegentur</a:t>
            </a:r>
            <a:r>
              <a:rPr lang="en-US" sz="2000" dirty="0">
                <a:solidFill>
                  <a:schemeClr val="tx1">
                    <a:lumMod val="65000"/>
                    <a:lumOff val="35000"/>
                  </a:schemeClr>
                </a:solidFill>
                <a:latin typeface="Avenir" panose="02000503040000020003" pitchFamily="2" charset="0"/>
                <a:cs typeface="Arial-Lgt-FC"/>
              </a:rPr>
              <a:t> </a:t>
            </a:r>
            <a:r>
              <a:rPr lang="en-US" sz="2000" dirty="0" err="1">
                <a:solidFill>
                  <a:schemeClr val="tx1">
                    <a:lumMod val="65000"/>
                    <a:lumOff val="35000"/>
                  </a:schemeClr>
                </a:solidFill>
                <a:latin typeface="Avenir" panose="02000503040000020003" pitchFamily="2" charset="0"/>
                <a:cs typeface="Arial-Lgt-FC"/>
              </a:rPr>
              <a:t>comprehens</a:t>
            </a:r>
            <a:r>
              <a:rPr lang="en-US" sz="2000" dirty="0">
                <a:solidFill>
                  <a:schemeClr val="tx1">
                    <a:lumMod val="65000"/>
                    <a:lumOff val="35000"/>
                  </a:schemeClr>
                </a:solidFill>
                <a:latin typeface="Avenir" panose="02000503040000020003" pitchFamily="2" charset="0"/>
                <a:cs typeface="Arial-Lgt-FC"/>
              </a:rPr>
              <a:t> qui. Ne qui </a:t>
            </a:r>
            <a:r>
              <a:rPr lang="en-US" sz="2000" dirty="0" err="1">
                <a:solidFill>
                  <a:schemeClr val="tx1">
                    <a:lumMod val="65000"/>
                    <a:lumOff val="35000"/>
                  </a:schemeClr>
                </a:solidFill>
                <a:latin typeface="Avenir" panose="02000503040000020003" pitchFamily="2" charset="0"/>
                <a:cs typeface="Arial-Lgt-FC"/>
              </a:rPr>
              <a:t>eirmod</a:t>
            </a:r>
            <a:r>
              <a:rPr lang="en-US" sz="2000" dirty="0">
                <a:solidFill>
                  <a:schemeClr val="tx1">
                    <a:lumMod val="65000"/>
                    <a:lumOff val="35000"/>
                  </a:schemeClr>
                </a:solidFill>
                <a:latin typeface="Avenir" panose="02000503040000020003" pitchFamily="2" charset="0"/>
                <a:cs typeface="Arial-Lgt-FC"/>
              </a:rPr>
              <a:t> </a:t>
            </a:r>
            <a:r>
              <a:rPr lang="en-US" sz="2000" dirty="0" err="1">
                <a:solidFill>
                  <a:schemeClr val="tx1">
                    <a:lumMod val="65000"/>
                    <a:lumOff val="35000"/>
                  </a:schemeClr>
                </a:solidFill>
                <a:latin typeface="Avenir" panose="02000503040000020003" pitchFamily="2" charset="0"/>
                <a:cs typeface="Arial-Lgt-FC"/>
              </a:rPr>
              <a:t>mediocrem</a:t>
            </a:r>
            <a:r>
              <a:rPr lang="en-US" sz="2000" dirty="0">
                <a:solidFill>
                  <a:schemeClr val="tx1">
                    <a:lumMod val="65000"/>
                    <a:lumOff val="35000"/>
                  </a:schemeClr>
                </a:solidFill>
                <a:latin typeface="Avenir" panose="02000503040000020003" pitchFamily="2" charset="0"/>
                <a:cs typeface="Arial-Lgt-FC"/>
              </a:rPr>
              <a:t>. </a:t>
            </a:r>
            <a:r>
              <a:rPr lang="en-US" sz="2000" dirty="0" err="1">
                <a:solidFill>
                  <a:schemeClr val="tx1">
                    <a:lumMod val="65000"/>
                    <a:lumOff val="35000"/>
                  </a:schemeClr>
                </a:solidFill>
                <a:latin typeface="Avenir" panose="02000503040000020003" pitchFamily="2" charset="0"/>
                <a:cs typeface="Arial-Lgt-FC"/>
              </a:rPr>
              <a:t>Mentitum</a:t>
            </a:r>
            <a:r>
              <a:rPr lang="en-US" sz="2000" dirty="0">
                <a:solidFill>
                  <a:schemeClr val="tx1">
                    <a:lumMod val="65000"/>
                    <a:lumOff val="35000"/>
                  </a:schemeClr>
                </a:solidFill>
                <a:latin typeface="Avenir" panose="02000503040000020003" pitchFamily="2" charset="0"/>
                <a:cs typeface="Arial-Lgt-FC"/>
              </a:rPr>
              <a:t> </a:t>
            </a:r>
            <a:r>
              <a:rPr lang="en-US" sz="2000" dirty="0" err="1">
                <a:solidFill>
                  <a:schemeClr val="tx1">
                    <a:lumMod val="65000"/>
                    <a:lumOff val="35000"/>
                  </a:schemeClr>
                </a:solidFill>
                <a:latin typeface="Avenir" panose="02000503040000020003" pitchFamily="2" charset="0"/>
                <a:cs typeface="Arial-Lgt-FC"/>
              </a:rPr>
              <a:t>maluisset</a:t>
            </a:r>
            <a:r>
              <a:rPr lang="en-US" sz="2000" dirty="0">
                <a:solidFill>
                  <a:schemeClr val="tx1">
                    <a:lumMod val="65000"/>
                    <a:lumOff val="35000"/>
                  </a:schemeClr>
                </a:solidFill>
                <a:latin typeface="Avenir" panose="02000503040000020003" pitchFamily="2" charset="0"/>
                <a:cs typeface="Arial-Lgt-FC"/>
              </a:rPr>
              <a:t> et sea, </a:t>
            </a:r>
            <a:r>
              <a:rPr lang="en-US" sz="2000" dirty="0" err="1">
                <a:solidFill>
                  <a:schemeClr val="tx1">
                    <a:lumMod val="65000"/>
                    <a:lumOff val="35000"/>
                  </a:schemeClr>
                </a:solidFill>
                <a:latin typeface="Avenir" panose="02000503040000020003" pitchFamily="2" charset="0"/>
                <a:cs typeface="Arial-Lgt-FC"/>
              </a:rPr>
              <a:t>harum</a:t>
            </a:r>
            <a:r>
              <a:rPr lang="en-US" sz="2000" dirty="0">
                <a:solidFill>
                  <a:schemeClr val="tx1">
                    <a:lumMod val="65000"/>
                    <a:lumOff val="35000"/>
                  </a:schemeClr>
                </a:solidFill>
                <a:latin typeface="Avenir" panose="02000503040000020003" pitchFamily="2" charset="0"/>
                <a:cs typeface="Arial-Lgt-FC"/>
              </a:rPr>
              <a:t> </a:t>
            </a:r>
            <a:r>
              <a:rPr lang="en-US" sz="2000" dirty="0" err="1">
                <a:solidFill>
                  <a:schemeClr val="tx1">
                    <a:lumMod val="65000"/>
                    <a:lumOff val="35000"/>
                  </a:schemeClr>
                </a:solidFill>
                <a:latin typeface="Avenir" panose="02000503040000020003" pitchFamily="2" charset="0"/>
                <a:cs typeface="Arial-Lgt-FC"/>
              </a:rPr>
              <a:t>solet</a:t>
            </a:r>
            <a:r>
              <a:rPr lang="en-US" sz="2000" dirty="0">
                <a:solidFill>
                  <a:schemeClr val="tx1">
                    <a:lumMod val="65000"/>
                    <a:lumOff val="35000"/>
                  </a:schemeClr>
                </a:solidFill>
                <a:latin typeface="Avenir" panose="02000503040000020003" pitchFamily="2" charset="0"/>
                <a:cs typeface="Arial-Lgt-FC"/>
              </a:rPr>
              <a:t> id mea. Lorem ipsum</a:t>
            </a:r>
          </a:p>
          <a:p>
            <a:pPr marL="800060" lvl="1" indent="-342882" algn="l">
              <a:lnSpc>
                <a:spcPct val="130000"/>
              </a:lnSpc>
              <a:buFont typeface="Arial"/>
              <a:buChar char="•"/>
            </a:pPr>
            <a:r>
              <a:rPr lang="en-US" sz="2000" dirty="0">
                <a:solidFill>
                  <a:schemeClr val="tx1">
                    <a:lumMod val="65000"/>
                    <a:lumOff val="35000"/>
                  </a:schemeClr>
                </a:solidFill>
                <a:latin typeface="Avenir" panose="02000503040000020003" pitchFamily="2" charset="0"/>
                <a:cs typeface="Arial-Lgt-FC"/>
              </a:rPr>
              <a:t>Lorem ipsum</a:t>
            </a:r>
          </a:p>
          <a:p>
            <a:pPr marL="800060" lvl="1" indent="-342882" algn="l">
              <a:lnSpc>
                <a:spcPct val="130000"/>
              </a:lnSpc>
              <a:buFont typeface="Arial"/>
              <a:buChar char="•"/>
            </a:pPr>
            <a:r>
              <a:rPr lang="en-US" sz="2000" dirty="0">
                <a:solidFill>
                  <a:schemeClr val="tx1">
                    <a:lumMod val="65000"/>
                    <a:lumOff val="35000"/>
                  </a:schemeClr>
                </a:solidFill>
                <a:latin typeface="Avenir" panose="02000503040000020003" pitchFamily="2" charset="0"/>
                <a:cs typeface="Arial-Lgt-FC"/>
              </a:rPr>
              <a:t>Lorem ipsum</a:t>
            </a:r>
          </a:p>
          <a:p>
            <a:pPr marL="800060" lvl="1" indent="-342882" algn="l">
              <a:lnSpc>
                <a:spcPct val="130000"/>
              </a:lnSpc>
              <a:buFont typeface="Arial"/>
              <a:buChar char="•"/>
            </a:pPr>
            <a:r>
              <a:rPr lang="en-US" sz="2000" dirty="0">
                <a:solidFill>
                  <a:schemeClr val="tx1">
                    <a:lumMod val="65000"/>
                    <a:lumOff val="35000"/>
                  </a:schemeClr>
                </a:solidFill>
                <a:latin typeface="Avenir" panose="02000503040000020003" pitchFamily="2" charset="0"/>
                <a:cs typeface="Arial-Lgt-FC"/>
              </a:rPr>
              <a:t>Lorem ipsum</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solidFill>
                  <a:srgbClr val="101957"/>
                </a:solidFill>
                <a:latin typeface="Avenir" panose="02000503040000020003"/>
              </a:defRPr>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dirty="0"/>
              <a:t>Click to edit Master text styles</a:t>
            </a:r>
          </a:p>
        </p:txBody>
      </p:sp>
    </p:spTree>
    <p:extLst>
      <p:ext uri="{BB962C8B-B14F-4D97-AF65-F5344CB8AC3E}">
        <p14:creationId xmlns:p14="http://schemas.microsoft.com/office/powerpoint/2010/main" val="391907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C2EED1-0B66-4E1F-A4BE-CDEA0EEB11F6}" type="datetimeFigureOut">
              <a:rPr lang="en-US" smtClean="0"/>
              <a:t>7/5/2018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4DA64E-55D1-4380-B827-7A886F44A3FB}" type="slidenum">
              <a:rPr lang="en-US" smtClean="0"/>
              <a:t>‹#›</a:t>
            </a:fld>
            <a:endParaRPr lang="en-US"/>
          </a:p>
        </p:txBody>
      </p:sp>
    </p:spTree>
    <p:extLst>
      <p:ext uri="{BB962C8B-B14F-4D97-AF65-F5344CB8AC3E}">
        <p14:creationId xmlns:p14="http://schemas.microsoft.com/office/powerpoint/2010/main" val="21270234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solidFill>
                  <a:srgbClr val="101957"/>
                </a:solidFill>
                <a:latin typeface="Avenir LT 45 Book" panose="02000503020000020003" pitchFamily="2" charset="0"/>
              </a:defRPr>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solidFill>
                  <a:srgbClr val="101957"/>
                </a:solidFill>
                <a:latin typeface="Avenir" panose="02000503040000020003"/>
              </a:defRPr>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solidFill>
                  <a:srgbClr val="101957"/>
                </a:solidFill>
                <a:latin typeface="Avenir LT 45 Book" panose="02000503020000020003" pitchFamily="2" charset="0"/>
              </a:defRPr>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dirty="0"/>
              <a:t>Click to edit Master text styles</a:t>
            </a:r>
          </a:p>
        </p:txBody>
      </p:sp>
    </p:spTree>
    <p:extLst>
      <p:ext uri="{BB962C8B-B14F-4D97-AF65-F5344CB8AC3E}">
        <p14:creationId xmlns:p14="http://schemas.microsoft.com/office/powerpoint/2010/main" val="7947293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lvl1pPr>
              <a:defRPr>
                <a:solidFill>
                  <a:srgbClr val="101957"/>
                </a:solidFill>
                <a:latin typeface="Avenir LT 45 Book" panose="02000503020000020003" pitchFamily="2" charset="0"/>
              </a:defRPr>
            </a:lvl1pPr>
            <a:lvl2pPr>
              <a:defRPr>
                <a:solidFill>
                  <a:srgbClr val="101957"/>
                </a:solidFill>
                <a:latin typeface="Avenir LT 45 Book" panose="02000503020000020003" pitchFamily="2" charset="0"/>
              </a:defRPr>
            </a:lvl2pPr>
            <a:lvl3pPr>
              <a:defRPr>
                <a:solidFill>
                  <a:srgbClr val="101957"/>
                </a:solidFill>
                <a:latin typeface="Avenir LT 45 Book" panose="02000503020000020003" pitchFamily="2" charset="0"/>
              </a:defRPr>
            </a:lvl3pPr>
            <a:lvl4pPr>
              <a:defRPr>
                <a:solidFill>
                  <a:srgbClr val="101957"/>
                </a:solidFill>
                <a:latin typeface="Avenir LT 45 Book" panose="02000503020000020003" pitchFamily="2" charset="0"/>
              </a:defRPr>
            </a:lvl4pPr>
            <a:lvl5pPr>
              <a:defRPr>
                <a:solidFill>
                  <a:srgbClr val="101957"/>
                </a:solidFill>
                <a:latin typeface="Avenir LT 45 Book" panose="02000503020000020003"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ctrTitle"/>
          </p:nvPr>
        </p:nvSpPr>
        <p:spPr>
          <a:xfrm>
            <a:off x="508000" y="328083"/>
            <a:ext cx="8085667" cy="698500"/>
          </a:xfrm>
        </p:spPr>
        <p:txBody>
          <a:bodyPr>
            <a:normAutofit/>
          </a:bodyPr>
          <a:lstStyle>
            <a:lvl1pPr>
              <a:defRPr>
                <a:latin typeface="Avenir LT 45 Book" panose="02000503020000020003" pitchFamily="2" charset="0"/>
              </a:defRPr>
            </a:lvl1pPr>
          </a:lstStyle>
          <a:p>
            <a:pPr algn="l">
              <a:lnSpc>
                <a:spcPct val="80000"/>
              </a:lnSpc>
            </a:pPr>
            <a:r>
              <a:rPr lang="en-US" sz="4000" dirty="0">
                <a:solidFill>
                  <a:srgbClr val="101957"/>
                </a:solidFill>
                <a:latin typeface="Avenir" panose="02000503040000020003" pitchFamily="2" charset="0"/>
              </a:rPr>
              <a:t>Click to edit Master title style</a:t>
            </a:r>
            <a:endParaRPr lang="en-US" sz="4000" dirty="0">
              <a:solidFill>
                <a:srgbClr val="101957"/>
              </a:solidFill>
              <a:latin typeface="Avenir" panose="02000503040000020003" pitchFamily="2" charset="0"/>
              <a:cs typeface="Arial-Mdm-FC"/>
            </a:endParaRPr>
          </a:p>
        </p:txBody>
      </p:sp>
    </p:spTree>
    <p:extLst>
      <p:ext uri="{BB962C8B-B14F-4D97-AF65-F5344CB8AC3E}">
        <p14:creationId xmlns:p14="http://schemas.microsoft.com/office/powerpoint/2010/main" val="8109759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lvl1pPr>
              <a:defRPr>
                <a:solidFill>
                  <a:srgbClr val="101957"/>
                </a:solidFill>
                <a:latin typeface="Avenir LT 45 Book" panose="02000503020000020003" pitchFamily="2" charset="0"/>
              </a:defRPr>
            </a:lvl1pPr>
          </a:lstStyle>
          <a:p>
            <a:r>
              <a:rPr lang="en-US" dirty="0"/>
              <a:t>Click to edit Master title style</a:t>
            </a:r>
          </a:p>
        </p:txBody>
      </p:sp>
      <p:sp>
        <p:nvSpPr>
          <p:cNvPr id="3" name="Vertical Text Placeholder 2"/>
          <p:cNvSpPr>
            <a:spLocks noGrp="1"/>
          </p:cNvSpPr>
          <p:nvPr>
            <p:ph type="body" orient="vert" idx="1"/>
          </p:nvPr>
        </p:nvSpPr>
        <p:spPr>
          <a:xfrm>
            <a:off x="609600" y="274647"/>
            <a:ext cx="8026400" cy="5851525"/>
          </a:xfrm>
        </p:spPr>
        <p:txBody>
          <a:bodyPr vert="eaVert"/>
          <a:lstStyle>
            <a:lvl1pPr>
              <a:defRPr>
                <a:solidFill>
                  <a:srgbClr val="101957"/>
                </a:solidFill>
                <a:latin typeface="Avenir LT 45 Book" panose="02000503020000020003" pitchFamily="2" charset="0"/>
              </a:defRPr>
            </a:lvl1pPr>
            <a:lvl2pPr>
              <a:defRPr>
                <a:solidFill>
                  <a:srgbClr val="101957"/>
                </a:solidFill>
                <a:latin typeface="Avenir LT 45 Book" panose="02000503020000020003" pitchFamily="2" charset="0"/>
              </a:defRPr>
            </a:lvl2pPr>
            <a:lvl3pPr>
              <a:defRPr>
                <a:solidFill>
                  <a:srgbClr val="101957"/>
                </a:solidFill>
                <a:latin typeface="Avenir LT 45 Book" panose="02000503020000020003" pitchFamily="2" charset="0"/>
              </a:defRPr>
            </a:lvl3pPr>
            <a:lvl4pPr>
              <a:defRPr>
                <a:solidFill>
                  <a:srgbClr val="101957"/>
                </a:solidFill>
                <a:latin typeface="Avenir LT 45 Book" panose="02000503020000020003" pitchFamily="2" charset="0"/>
              </a:defRPr>
            </a:lvl4pPr>
            <a:lvl5pPr>
              <a:defRPr>
                <a:solidFill>
                  <a:srgbClr val="101957"/>
                </a:solidFill>
                <a:latin typeface="Avenir LT 45 Book" panose="02000503020000020003"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05864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titleslide-0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p:cNvSpPr>
            <a:spLocks noGrp="1"/>
          </p:cNvSpPr>
          <p:nvPr>
            <p:ph type="subTitle" idx="1" hasCustomPrompt="1"/>
          </p:nvPr>
        </p:nvSpPr>
        <p:spPr>
          <a:xfrm>
            <a:off x="609600" y="1558549"/>
            <a:ext cx="8534400" cy="1752600"/>
          </a:xfrm>
        </p:spPr>
        <p:txBody>
          <a:bodyPr/>
          <a:lstStyle>
            <a:lvl1pPr marL="0" indent="0" algn="l">
              <a:buNone/>
              <a:defRPr sz="3200">
                <a:solidFill>
                  <a:schemeClr val="tx1">
                    <a:tint val="75000"/>
                  </a:schemeClr>
                </a:solidFill>
                <a:latin typeface="Arial" panose="020B0604020202020204" pitchFamily="34" charset="0"/>
                <a:cs typeface="Arial" panose="020B0604020202020204" pitchFamily="34" charset="0"/>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sz="2800" dirty="0">
                <a:solidFill>
                  <a:schemeClr val="tx1">
                    <a:lumMod val="65000"/>
                    <a:lumOff val="35000"/>
                  </a:schemeClr>
                </a:solidFill>
                <a:latin typeface="Avenir" panose="02000503040000020003" pitchFamily="2" charset="0"/>
                <a:cs typeface="Arial-Mdm-FC"/>
              </a:rPr>
              <a:t>Subtitle goes here. Note: please use </a:t>
            </a:r>
            <a:r>
              <a:rPr lang="en-US" sz="2800" dirty="0" err="1">
                <a:solidFill>
                  <a:schemeClr val="tx1">
                    <a:lumMod val="65000"/>
                    <a:lumOff val="35000"/>
                  </a:schemeClr>
                </a:solidFill>
                <a:latin typeface="Avenir" panose="02000503040000020003" pitchFamily="2" charset="0"/>
                <a:cs typeface="Arial-Mdm-FC"/>
              </a:rPr>
              <a:t>Avenir</a:t>
            </a:r>
            <a:r>
              <a:rPr lang="en-US" sz="2800" dirty="0">
                <a:solidFill>
                  <a:schemeClr val="tx1">
                    <a:lumMod val="65000"/>
                    <a:lumOff val="35000"/>
                  </a:schemeClr>
                </a:solidFill>
                <a:latin typeface="Avenir" panose="02000503040000020003" pitchFamily="2" charset="0"/>
                <a:cs typeface="Arial-Mdm-FC"/>
              </a:rPr>
              <a:t> book font</a:t>
            </a:r>
          </a:p>
        </p:txBody>
      </p:sp>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6320988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header-0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9"/>
            <a:ext cx="12192000" cy="1336977"/>
          </a:xfrm>
          <a:prstGeom prst="rect">
            <a:avLst/>
          </a:prstGeom>
        </p:spPr>
      </p:pic>
      <p:sp>
        <p:nvSpPr>
          <p:cNvPr id="2" name="Title 1"/>
          <p:cNvSpPr>
            <a:spLocks noGrp="1"/>
          </p:cNvSpPr>
          <p:nvPr>
            <p:ph type="title" hasCustomPrompt="1"/>
          </p:nvPr>
        </p:nvSpPr>
        <p:spPr>
          <a:xfrm>
            <a:off x="609600" y="170482"/>
            <a:ext cx="10972800" cy="1030638"/>
          </a:xfrm>
        </p:spPr>
        <p:txBody>
          <a:bodyPr/>
          <a:lstStyle>
            <a:lvl1pPr algn="l">
              <a:defRPr sz="4400">
                <a:latin typeface="Arial" panose="020B0604020202020204" pitchFamily="34" charset="0"/>
                <a:cs typeface="Arial" panose="020B0604020202020204" pitchFamily="34" charset="0"/>
              </a:defRPr>
            </a:lvl1pPr>
          </a:lstStyle>
          <a:p>
            <a:r>
              <a:rPr lang="en-US" sz="4000" dirty="0">
                <a:solidFill>
                  <a:srgbClr val="101957"/>
                </a:solidFill>
                <a:latin typeface="Avenir" panose="02000503040000020003" pitchFamily="2" charset="0"/>
                <a:cs typeface="Arial-Mdm-FC"/>
              </a:rPr>
              <a:t>Section Header</a:t>
            </a:r>
            <a:endParaRPr lang="en-US" dirty="0"/>
          </a:p>
        </p:txBody>
      </p:sp>
      <p:sp>
        <p:nvSpPr>
          <p:cNvPr id="6" name="Text Placeholder 5"/>
          <p:cNvSpPr>
            <a:spLocks noGrp="1"/>
          </p:cNvSpPr>
          <p:nvPr>
            <p:ph type="body" sz="quarter" idx="10"/>
          </p:nvPr>
        </p:nvSpPr>
        <p:spPr>
          <a:xfrm>
            <a:off x="227309" y="1336983"/>
            <a:ext cx="11799592" cy="474632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710987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SectionSlide1-0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sz="quarter" idx="10" hasCustomPrompt="1"/>
          </p:nvPr>
        </p:nvSpPr>
        <p:spPr>
          <a:xfrm>
            <a:off x="3801533" y="2592288"/>
            <a:ext cx="8153400" cy="906463"/>
          </a:xfrm>
        </p:spPr>
        <p:txBody>
          <a:bodyPr anchor="ctr">
            <a:normAutofit/>
          </a:bodyPr>
          <a:lstStyle>
            <a:lvl1pPr marL="0" indent="0" algn="ctr">
              <a:buNone/>
              <a:defRPr sz="3600" baseline="0">
                <a:solidFill>
                  <a:schemeClr val="bg1"/>
                </a:solidFill>
                <a:latin typeface="Arial" panose="020B0604020202020204" pitchFamily="34" charset="0"/>
                <a:cs typeface="Arial" panose="020B0604020202020204" pitchFamily="34" charset="0"/>
              </a:defRPr>
            </a:lvl1pPr>
          </a:lstStyle>
          <a:p>
            <a:pPr lvl="0"/>
            <a:r>
              <a:rPr lang="en-US" dirty="0"/>
              <a:t>Insert Title Here</a:t>
            </a:r>
          </a:p>
        </p:txBody>
      </p:sp>
    </p:spTree>
    <p:extLst>
      <p:ext uri="{BB962C8B-B14F-4D97-AF65-F5344CB8AC3E}">
        <p14:creationId xmlns:p14="http://schemas.microsoft.com/office/powerpoint/2010/main" val="15722154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6"/>
            <a:ext cx="5384800" cy="4525963"/>
          </a:xfrm>
        </p:spPr>
        <p:txBody>
          <a:bodyPr/>
          <a:lstStyle>
            <a:lvl1pPr>
              <a:defRPr sz="2800">
                <a:solidFill>
                  <a:srgbClr val="101957"/>
                </a:solidFill>
                <a:latin typeface="Arial" panose="020B0604020202020204" pitchFamily="34" charset="0"/>
                <a:cs typeface="Arial" panose="020B0604020202020204" pitchFamily="34" charset="0"/>
              </a:defRPr>
            </a:lvl1pPr>
            <a:lvl2pPr>
              <a:defRPr sz="2400">
                <a:solidFill>
                  <a:srgbClr val="101957"/>
                </a:solidFill>
                <a:latin typeface="Arial" panose="020B0604020202020204" pitchFamily="34" charset="0"/>
                <a:cs typeface="Arial" panose="020B0604020202020204" pitchFamily="34" charset="0"/>
              </a:defRPr>
            </a:lvl2pPr>
            <a:lvl3pPr>
              <a:defRPr sz="2000">
                <a:solidFill>
                  <a:srgbClr val="101957"/>
                </a:solidFill>
                <a:latin typeface="Arial" panose="020B0604020202020204" pitchFamily="34" charset="0"/>
                <a:cs typeface="Arial" panose="020B0604020202020204" pitchFamily="34" charset="0"/>
              </a:defRPr>
            </a:lvl3pPr>
            <a:lvl4pPr>
              <a:defRPr sz="1800">
                <a:solidFill>
                  <a:srgbClr val="101957"/>
                </a:solidFill>
                <a:latin typeface="Arial" panose="020B0604020202020204" pitchFamily="34" charset="0"/>
                <a:cs typeface="Arial" panose="020B0604020202020204" pitchFamily="34" charset="0"/>
              </a:defRPr>
            </a:lvl4pPr>
            <a:lvl5pPr>
              <a:defRPr sz="1800">
                <a:solidFill>
                  <a:srgbClr val="101957"/>
                </a:solidFill>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6"/>
            <a:ext cx="5384800" cy="4525963"/>
          </a:xfrm>
        </p:spPr>
        <p:txBody>
          <a:bodyPr/>
          <a:lstStyle>
            <a:lvl1pPr>
              <a:defRPr sz="2800">
                <a:solidFill>
                  <a:srgbClr val="101957"/>
                </a:solidFill>
                <a:latin typeface="Arial" panose="020B0604020202020204" pitchFamily="34" charset="0"/>
                <a:cs typeface="Arial" panose="020B0604020202020204" pitchFamily="34" charset="0"/>
              </a:defRPr>
            </a:lvl1pPr>
            <a:lvl2pPr>
              <a:defRPr sz="2400">
                <a:solidFill>
                  <a:srgbClr val="101957"/>
                </a:solidFill>
                <a:latin typeface="Arial" panose="020B0604020202020204" pitchFamily="34" charset="0"/>
                <a:cs typeface="Arial" panose="020B0604020202020204" pitchFamily="34" charset="0"/>
              </a:defRPr>
            </a:lvl2pPr>
            <a:lvl3pPr>
              <a:defRPr sz="2000">
                <a:solidFill>
                  <a:srgbClr val="101957"/>
                </a:solidFill>
                <a:latin typeface="Arial" panose="020B0604020202020204" pitchFamily="34" charset="0"/>
                <a:cs typeface="Arial" panose="020B0604020202020204" pitchFamily="34" charset="0"/>
              </a:defRPr>
            </a:lvl3pPr>
            <a:lvl4pPr>
              <a:defRPr sz="1800">
                <a:solidFill>
                  <a:srgbClr val="101957"/>
                </a:solidFill>
                <a:latin typeface="Arial" panose="020B0604020202020204" pitchFamily="34" charset="0"/>
                <a:cs typeface="Arial" panose="020B0604020202020204" pitchFamily="34" charset="0"/>
              </a:defRPr>
            </a:lvl4pPr>
            <a:lvl5pPr>
              <a:defRPr sz="1800">
                <a:solidFill>
                  <a:srgbClr val="101957"/>
                </a:solidFill>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ctrTitle"/>
          </p:nvPr>
        </p:nvSpPr>
        <p:spPr>
          <a:xfrm>
            <a:off x="508000" y="328083"/>
            <a:ext cx="8085667" cy="698500"/>
          </a:xfrm>
        </p:spPr>
        <p:txBody>
          <a:bodyPr>
            <a:normAutofit/>
          </a:bodyPr>
          <a:lstStyle>
            <a:lvl1pPr>
              <a:defRPr>
                <a:latin typeface="Arial" panose="020B0604020202020204" pitchFamily="34" charset="0"/>
                <a:cs typeface="Arial" panose="020B0604020202020204" pitchFamily="34" charset="0"/>
              </a:defRPr>
            </a:lvl1pPr>
          </a:lstStyle>
          <a:p>
            <a:pPr algn="l">
              <a:lnSpc>
                <a:spcPct val="80000"/>
              </a:lnSpc>
            </a:pPr>
            <a:r>
              <a:rPr lang="en-US" sz="4000" dirty="0">
                <a:solidFill>
                  <a:srgbClr val="101957"/>
                </a:solidFill>
                <a:latin typeface="Avenir" panose="02000503040000020003" pitchFamily="2" charset="0"/>
              </a:rPr>
              <a:t>Click to edit Master title style</a:t>
            </a:r>
            <a:endParaRPr lang="en-US" sz="4000" dirty="0">
              <a:solidFill>
                <a:srgbClr val="101957"/>
              </a:solidFill>
              <a:latin typeface="Avenir" panose="02000503040000020003" pitchFamily="2" charset="0"/>
              <a:cs typeface="Arial-Mdm-FC"/>
            </a:endParaRPr>
          </a:p>
        </p:txBody>
      </p:sp>
    </p:spTree>
    <p:extLst>
      <p:ext uri="{BB962C8B-B14F-4D97-AF65-F5344CB8AC3E}">
        <p14:creationId xmlns:p14="http://schemas.microsoft.com/office/powerpoint/2010/main" val="10819776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lstStyle>
            <a:lvl1pPr marL="0" indent="0">
              <a:buNone/>
              <a:defRPr sz="2400" b="1">
                <a:solidFill>
                  <a:srgbClr val="101957"/>
                </a:solidFill>
                <a:latin typeface="Arial" panose="020B0604020202020204" pitchFamily="34" charset="0"/>
                <a:cs typeface="Arial" panose="020B0604020202020204" pitchFamily="34"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solidFill>
                  <a:srgbClr val="101957"/>
                </a:solidFill>
                <a:latin typeface="Arial" panose="020B0604020202020204" pitchFamily="34" charset="0"/>
                <a:cs typeface="Arial" panose="020B0604020202020204" pitchFamily="34" charset="0"/>
              </a:defRPr>
            </a:lvl1pPr>
            <a:lvl2pPr>
              <a:defRPr sz="2000">
                <a:solidFill>
                  <a:srgbClr val="101957"/>
                </a:solidFill>
                <a:latin typeface="Arial" panose="020B0604020202020204" pitchFamily="34" charset="0"/>
                <a:cs typeface="Arial" panose="020B0604020202020204" pitchFamily="34" charset="0"/>
              </a:defRPr>
            </a:lvl2pPr>
            <a:lvl3pPr>
              <a:defRPr sz="1800">
                <a:solidFill>
                  <a:srgbClr val="101957"/>
                </a:solidFill>
                <a:latin typeface="Arial" panose="020B0604020202020204" pitchFamily="34" charset="0"/>
                <a:cs typeface="Arial" panose="020B0604020202020204" pitchFamily="34" charset="0"/>
              </a:defRPr>
            </a:lvl3pPr>
            <a:lvl4pPr>
              <a:defRPr sz="1600">
                <a:solidFill>
                  <a:srgbClr val="101957"/>
                </a:solidFill>
                <a:latin typeface="Arial" panose="020B0604020202020204" pitchFamily="34" charset="0"/>
                <a:cs typeface="Arial" panose="020B0604020202020204" pitchFamily="34" charset="0"/>
              </a:defRPr>
            </a:lvl4pPr>
            <a:lvl5pPr>
              <a:defRPr sz="1600">
                <a:solidFill>
                  <a:srgbClr val="101957"/>
                </a:solidFill>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solidFill>
                  <a:srgbClr val="101957"/>
                </a:solidFill>
                <a:latin typeface="Arial" panose="020B0604020202020204" pitchFamily="34" charset="0"/>
                <a:cs typeface="Arial" panose="020B0604020202020204" pitchFamily="34"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solidFill>
                  <a:srgbClr val="101957"/>
                </a:solidFill>
                <a:latin typeface="Arial" panose="020B0604020202020204" pitchFamily="34" charset="0"/>
                <a:cs typeface="Arial" panose="020B0604020202020204" pitchFamily="34" charset="0"/>
              </a:defRPr>
            </a:lvl1pPr>
            <a:lvl2pPr>
              <a:defRPr sz="2000">
                <a:solidFill>
                  <a:srgbClr val="101957"/>
                </a:solidFill>
                <a:latin typeface="Arial" panose="020B0604020202020204" pitchFamily="34" charset="0"/>
                <a:cs typeface="Arial" panose="020B0604020202020204" pitchFamily="34" charset="0"/>
              </a:defRPr>
            </a:lvl2pPr>
            <a:lvl3pPr>
              <a:defRPr sz="1800">
                <a:solidFill>
                  <a:srgbClr val="101957"/>
                </a:solidFill>
                <a:latin typeface="Arial" panose="020B0604020202020204" pitchFamily="34" charset="0"/>
                <a:cs typeface="Arial" panose="020B0604020202020204" pitchFamily="34" charset="0"/>
              </a:defRPr>
            </a:lvl3pPr>
            <a:lvl4pPr>
              <a:defRPr sz="1600">
                <a:solidFill>
                  <a:srgbClr val="101957"/>
                </a:solidFill>
                <a:latin typeface="Arial" panose="020B0604020202020204" pitchFamily="34" charset="0"/>
                <a:cs typeface="Arial" panose="020B0604020202020204" pitchFamily="34" charset="0"/>
              </a:defRPr>
            </a:lvl4pPr>
            <a:lvl5pPr>
              <a:defRPr sz="1600">
                <a:solidFill>
                  <a:srgbClr val="101957"/>
                </a:solidFill>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ctrTitle"/>
          </p:nvPr>
        </p:nvSpPr>
        <p:spPr>
          <a:xfrm>
            <a:off x="508000" y="328083"/>
            <a:ext cx="8085667" cy="698500"/>
          </a:xfrm>
        </p:spPr>
        <p:txBody>
          <a:bodyPr>
            <a:normAutofit/>
          </a:bodyPr>
          <a:lstStyle>
            <a:lvl1pPr>
              <a:defRPr>
                <a:latin typeface="Arial" panose="020B0604020202020204" pitchFamily="34" charset="0"/>
                <a:cs typeface="Arial" panose="020B0604020202020204" pitchFamily="34" charset="0"/>
              </a:defRPr>
            </a:lvl1pPr>
          </a:lstStyle>
          <a:p>
            <a:pPr algn="l">
              <a:lnSpc>
                <a:spcPct val="80000"/>
              </a:lnSpc>
            </a:pPr>
            <a:r>
              <a:rPr lang="en-US" sz="4000" dirty="0">
                <a:solidFill>
                  <a:srgbClr val="101957"/>
                </a:solidFill>
                <a:latin typeface="Avenir" panose="02000503040000020003" pitchFamily="2" charset="0"/>
              </a:rPr>
              <a:t>Click to edit Master title style</a:t>
            </a:r>
            <a:endParaRPr lang="en-US" sz="4000" dirty="0">
              <a:solidFill>
                <a:srgbClr val="101957"/>
              </a:solidFill>
              <a:latin typeface="Avenir" panose="02000503040000020003" pitchFamily="2" charset="0"/>
              <a:cs typeface="Arial-Mdm-FC"/>
            </a:endParaRPr>
          </a:p>
        </p:txBody>
      </p:sp>
    </p:spTree>
    <p:extLst>
      <p:ext uri="{BB962C8B-B14F-4D97-AF65-F5344CB8AC3E}">
        <p14:creationId xmlns:p14="http://schemas.microsoft.com/office/powerpoint/2010/main" val="34255574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ctrTitle"/>
          </p:nvPr>
        </p:nvSpPr>
        <p:spPr>
          <a:xfrm>
            <a:off x="508000" y="328083"/>
            <a:ext cx="8085667" cy="698500"/>
          </a:xfrm>
        </p:spPr>
        <p:txBody>
          <a:bodyPr>
            <a:normAutofit/>
          </a:bodyPr>
          <a:lstStyle>
            <a:lvl1pPr>
              <a:defRPr>
                <a:latin typeface="Arial" panose="020B0604020202020204" pitchFamily="34" charset="0"/>
                <a:cs typeface="Arial" panose="020B0604020202020204" pitchFamily="34" charset="0"/>
              </a:defRPr>
            </a:lvl1pPr>
          </a:lstStyle>
          <a:p>
            <a:pPr algn="l">
              <a:lnSpc>
                <a:spcPct val="80000"/>
              </a:lnSpc>
            </a:pPr>
            <a:r>
              <a:rPr lang="en-US" sz="4000" dirty="0">
                <a:solidFill>
                  <a:srgbClr val="101957"/>
                </a:solidFill>
                <a:latin typeface="Avenir" panose="02000503040000020003" pitchFamily="2" charset="0"/>
              </a:rPr>
              <a:t>Click to edit Master title style</a:t>
            </a:r>
            <a:endParaRPr lang="en-US" sz="4000" dirty="0">
              <a:solidFill>
                <a:srgbClr val="101957"/>
              </a:solidFill>
              <a:latin typeface="Avenir" panose="02000503040000020003" pitchFamily="2" charset="0"/>
              <a:cs typeface="Arial-Mdm-FC"/>
            </a:endParaRPr>
          </a:p>
        </p:txBody>
      </p:sp>
    </p:spTree>
    <p:extLst>
      <p:ext uri="{BB962C8B-B14F-4D97-AF65-F5344CB8AC3E}">
        <p14:creationId xmlns:p14="http://schemas.microsoft.com/office/powerpoint/2010/main" val="35326781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6" descr="ConcludingSlide-0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userDrawn="1"/>
        </p:nvSpPr>
        <p:spPr>
          <a:xfrm>
            <a:off x="7478891" y="4808343"/>
            <a:ext cx="4374444" cy="1785104"/>
          </a:xfrm>
          <a:prstGeom prst="rect">
            <a:avLst/>
          </a:prstGeom>
          <a:noFill/>
        </p:spPr>
        <p:txBody>
          <a:bodyPr wrap="square" rtlCol="0">
            <a:spAutoFit/>
          </a:bodyPr>
          <a:lstStyle/>
          <a:p>
            <a:pPr marL="0" marR="0" lvl="0" indent="0" algn="r" defTabSz="457178"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52754"/>
                </a:solidFill>
                <a:effectLst/>
                <a:uLnTx/>
                <a:uFillTx/>
                <a:latin typeface="Arial" panose="020B0604020202020204" pitchFamily="34" charset="0"/>
                <a:ea typeface="+mn-ea"/>
                <a:cs typeface="Arial" panose="020B0604020202020204" pitchFamily="34" charset="0"/>
              </a:rPr>
              <a:t>CSTE National Office</a:t>
            </a:r>
          </a:p>
          <a:p>
            <a:pPr marL="0" marR="0" lvl="0" indent="0" algn="r" defTabSz="457178"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585543">
                    <a:lumMod val="65000"/>
                    <a:lumOff val="35000"/>
                  </a:srgbClr>
                </a:solidFill>
                <a:effectLst/>
                <a:uLnTx/>
                <a:uFillTx/>
                <a:latin typeface="Arial" panose="020B0604020202020204" pitchFamily="34" charset="0"/>
                <a:ea typeface="+mn-ea"/>
                <a:cs typeface="Arial" panose="020B0604020202020204" pitchFamily="34" charset="0"/>
              </a:rPr>
              <a:t>2872 Woodcock Boulevard, Suite 250</a:t>
            </a:r>
          </a:p>
          <a:p>
            <a:pPr marL="0" marR="0" lvl="0" indent="0" algn="r" defTabSz="457178"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585543">
                    <a:lumMod val="65000"/>
                    <a:lumOff val="35000"/>
                  </a:srgbClr>
                </a:solidFill>
                <a:effectLst/>
                <a:uLnTx/>
                <a:uFillTx/>
                <a:latin typeface="Arial" panose="020B0604020202020204" pitchFamily="34" charset="0"/>
                <a:ea typeface="+mn-ea"/>
                <a:cs typeface="Arial" panose="020B0604020202020204" pitchFamily="34" charset="0"/>
              </a:rPr>
              <a:t>Atlanta, Georgia 30341</a:t>
            </a:r>
          </a:p>
          <a:p>
            <a:pPr marL="0" marR="0" lvl="0" indent="0" algn="r" defTabSz="457178"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585543">
                  <a:lumMod val="65000"/>
                  <a:lumOff val="35000"/>
                </a:srgbClr>
              </a:solidFill>
              <a:effectLst/>
              <a:uLnTx/>
              <a:uFillTx/>
              <a:latin typeface="Arial" panose="020B0604020202020204" pitchFamily="34" charset="0"/>
              <a:ea typeface="+mn-ea"/>
              <a:cs typeface="Arial" panose="020B0604020202020204" pitchFamily="34" charset="0"/>
            </a:endParaRPr>
          </a:p>
          <a:p>
            <a:pPr marL="0" marR="0" lvl="0" indent="0" algn="r" defTabSz="457178"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585543">
                    <a:lumMod val="65000"/>
                    <a:lumOff val="35000"/>
                  </a:srgbClr>
                </a:solidFill>
                <a:effectLst/>
                <a:uLnTx/>
                <a:uFillTx/>
                <a:latin typeface="Arial" panose="020B0604020202020204" pitchFamily="34" charset="0"/>
                <a:ea typeface="+mn-ea"/>
                <a:cs typeface="Arial" panose="020B0604020202020204" pitchFamily="34" charset="0"/>
              </a:rPr>
              <a:t>770.458.3811</a:t>
            </a:r>
          </a:p>
          <a:p>
            <a:pPr marL="0" marR="0" lvl="0" indent="0" algn="r" defTabSz="457178"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585543">
                    <a:lumMod val="65000"/>
                    <a:lumOff val="35000"/>
                  </a:srgbClr>
                </a:solidFill>
                <a:effectLst/>
                <a:uLnTx/>
                <a:uFillTx/>
                <a:latin typeface="Arial" panose="020B0604020202020204" pitchFamily="34" charset="0"/>
                <a:ea typeface="+mn-ea"/>
                <a:cs typeface="Arial" panose="020B0604020202020204" pitchFamily="34" charset="0"/>
              </a:rPr>
              <a:t> </a:t>
            </a:r>
            <a:r>
              <a:rPr kumimoji="0" lang="en-US" sz="1300" b="0" i="0" u="none" strike="noStrike" kern="1200" cap="none" spc="0" normalizeH="0" baseline="0" noProof="0" dirty="0">
                <a:ln>
                  <a:noFill/>
                </a:ln>
                <a:solidFill>
                  <a:srgbClr val="585543">
                    <a:lumMod val="65000"/>
                    <a:lumOff val="35000"/>
                  </a:srgbClr>
                </a:solidFill>
                <a:effectLst/>
                <a:uLnTx/>
                <a:uFillTx/>
                <a:latin typeface="Arial" panose="020B0604020202020204" pitchFamily="34" charset="0"/>
                <a:ea typeface="+mn-ea"/>
                <a:cs typeface="Arial" panose="020B0604020202020204" pitchFamily="34" charset="0"/>
              </a:rPr>
              <a:t>770.458.8516</a:t>
            </a:r>
          </a:p>
          <a:p>
            <a:pPr marL="0" marR="0" lvl="0" indent="0" algn="r" defTabSz="457178"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585543">
                    <a:lumMod val="65000"/>
                    <a:lumOff val="35000"/>
                  </a:srgbClr>
                </a:solidFill>
                <a:effectLst/>
                <a:uLnTx/>
                <a:uFillTx/>
                <a:latin typeface="Arial" panose="020B0604020202020204" pitchFamily="34" charset="0"/>
                <a:ea typeface="+mn-ea"/>
                <a:cs typeface="Arial" panose="020B0604020202020204" pitchFamily="34" charset="0"/>
                <a:hlinkClick r:id="rId3"/>
              </a:rPr>
              <a:t>jarrazola@cste.org</a:t>
            </a:r>
            <a:r>
              <a:rPr kumimoji="0" lang="en-US" sz="1300" b="0" i="0" u="none" strike="noStrike" kern="1200" cap="none" spc="0" normalizeH="0" baseline="0" noProof="0" dirty="0">
                <a:ln>
                  <a:noFill/>
                </a:ln>
                <a:solidFill>
                  <a:srgbClr val="585543">
                    <a:lumMod val="65000"/>
                    <a:lumOff val="35000"/>
                  </a:srgbClr>
                </a:solidFill>
                <a:effectLst/>
                <a:uLnTx/>
                <a:uFillTx/>
                <a:latin typeface="Arial" panose="020B0604020202020204" pitchFamily="34" charset="0"/>
                <a:ea typeface="+mn-ea"/>
                <a:cs typeface="Arial" panose="020B0604020202020204" pitchFamily="34" charset="0"/>
              </a:rPr>
              <a:t> </a:t>
            </a:r>
          </a:p>
          <a:p>
            <a:pPr marL="0" marR="0" lvl="0" indent="0" algn="r" defTabSz="457178"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585543"/>
              </a:solidFill>
              <a:effectLst/>
              <a:uLnTx/>
              <a:uFillTx/>
              <a:latin typeface="Avenir" panose="02000503040000020003" pitchFamily="2" charset="0"/>
              <a:ea typeface="+mn-ea"/>
              <a:cs typeface="+mn-cs"/>
            </a:endParaRPr>
          </a:p>
        </p:txBody>
      </p:sp>
    </p:spTree>
    <p:extLst>
      <p:ext uri="{BB962C8B-B14F-4D97-AF65-F5344CB8AC3E}">
        <p14:creationId xmlns:p14="http://schemas.microsoft.com/office/powerpoint/2010/main" val="151230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6"/>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71"/>
            <a:ext cx="10515600" cy="1500187"/>
          </a:xfr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C2EED1-0B66-4E1F-A4BE-CDEA0EEB11F6}" type="datetimeFigureOut">
              <a:rPr lang="en-US" smtClean="0"/>
              <a:t>7/5/2018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4DA64E-55D1-4380-B827-7A886F44A3FB}" type="slidenum">
              <a:rPr lang="en-US" smtClean="0"/>
              <a:t>‹#›</a:t>
            </a:fld>
            <a:endParaRPr lang="en-US"/>
          </a:p>
        </p:txBody>
      </p:sp>
    </p:spTree>
    <p:extLst>
      <p:ext uri="{BB962C8B-B14F-4D97-AF65-F5344CB8AC3E}">
        <p14:creationId xmlns:p14="http://schemas.microsoft.com/office/powerpoint/2010/main" val="11167454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3059"/>
            <a:ext cx="7904136" cy="742089"/>
          </a:xfrm>
        </p:spPr>
        <p:txBody>
          <a:bodyPr anchor="b">
            <a:normAutofit/>
          </a:bodyPr>
          <a:lstStyle>
            <a:lvl1pPr algn="l">
              <a:defRPr sz="2400" b="0">
                <a:latin typeface="Arial" panose="020B0604020202020204" pitchFamily="34" charset="0"/>
                <a:cs typeface="Arial" panose="020B0604020202020204" pitchFamily="34" charset="0"/>
              </a:defRPr>
            </a:lvl1pPr>
          </a:lstStyle>
          <a:p>
            <a:r>
              <a:rPr lang="en-US" sz="4000" dirty="0">
                <a:solidFill>
                  <a:srgbClr val="101957"/>
                </a:solidFill>
                <a:latin typeface="Avenir" panose="02000503040000020003" pitchFamily="2" charset="0"/>
                <a:cs typeface="Arial-Mdm-FC"/>
              </a:rPr>
              <a:t>Header</a:t>
            </a:r>
            <a:endParaRPr lang="en-US" dirty="0"/>
          </a:p>
        </p:txBody>
      </p:sp>
      <p:sp>
        <p:nvSpPr>
          <p:cNvPr id="3" name="Content Placeholder 2"/>
          <p:cNvSpPr>
            <a:spLocks noGrp="1"/>
          </p:cNvSpPr>
          <p:nvPr>
            <p:ph idx="1" hasCustomPrompt="1"/>
          </p:nvPr>
        </p:nvSpPr>
        <p:spPr>
          <a:xfrm>
            <a:off x="4766733" y="1435103"/>
            <a:ext cx="6815667" cy="4691063"/>
          </a:xfrm>
        </p:spPr>
        <p:txBody>
          <a:bodyPr/>
          <a:lstStyle>
            <a:lvl1pPr algn="l">
              <a:defRPr sz="3200">
                <a:latin typeface="Arial" panose="020B0604020202020204" pitchFamily="34" charset="0"/>
                <a:cs typeface="Arial" panose="020B0604020202020204" pitchFamily="34" charset="0"/>
              </a:defRPr>
            </a:lvl1pPr>
            <a:lvl2pPr marL="800060" indent="-342882" algn="l">
              <a:lnSpc>
                <a:spcPct val="130000"/>
              </a:lnSpc>
              <a:buFont typeface="Arial"/>
              <a:buChar char="•"/>
              <a:defRPr sz="1600"/>
            </a:lvl2pPr>
            <a:lvl3pPr marL="800060" indent="0">
              <a:buNone/>
              <a:defRPr sz="1200"/>
            </a:lvl3pPr>
            <a:lvl4pPr>
              <a:defRPr sz="2000"/>
            </a:lvl4pPr>
            <a:lvl5pPr>
              <a:defRPr sz="2000"/>
            </a:lvl5pPr>
            <a:lvl6pPr>
              <a:defRPr sz="2000"/>
            </a:lvl6pPr>
            <a:lvl7pPr>
              <a:defRPr sz="2000"/>
            </a:lvl7pPr>
            <a:lvl8pPr>
              <a:defRPr sz="2000"/>
            </a:lvl8pPr>
            <a:lvl9pPr>
              <a:defRPr sz="2000"/>
            </a:lvl9pPr>
          </a:lstStyle>
          <a:p>
            <a:pPr algn="l"/>
            <a:r>
              <a:rPr lang="en-US" dirty="0" err="1">
                <a:solidFill>
                  <a:srgbClr val="585543"/>
                </a:solidFill>
                <a:latin typeface="Avenir" panose="02000503040000020003" pitchFamily="2" charset="0"/>
                <a:cs typeface="Arial-Mdm-FC"/>
              </a:rPr>
              <a:t>Subheader</a:t>
            </a:r>
            <a:endParaRPr lang="en-US" dirty="0">
              <a:solidFill>
                <a:srgbClr val="585543"/>
              </a:solidFill>
              <a:latin typeface="Avenir" panose="02000503040000020003" pitchFamily="2" charset="0"/>
              <a:cs typeface="Arial-Lgt-FC"/>
            </a:endParaRPr>
          </a:p>
          <a:p>
            <a:pPr algn="l"/>
            <a:r>
              <a:rPr lang="en-US" sz="2000" dirty="0">
                <a:solidFill>
                  <a:schemeClr val="tx1">
                    <a:lumMod val="65000"/>
                    <a:lumOff val="35000"/>
                  </a:schemeClr>
                </a:solidFill>
                <a:latin typeface="Avenir" panose="02000503040000020003" pitchFamily="2" charset="0"/>
                <a:cs typeface="Arial-Lgt-FC"/>
              </a:rPr>
              <a:t>Lorem ipsum dolor sit </a:t>
            </a:r>
            <a:r>
              <a:rPr lang="en-US" sz="2000" dirty="0" err="1">
                <a:solidFill>
                  <a:schemeClr val="tx1">
                    <a:lumMod val="65000"/>
                    <a:lumOff val="35000"/>
                  </a:schemeClr>
                </a:solidFill>
                <a:latin typeface="Avenir" panose="02000503040000020003" pitchFamily="2" charset="0"/>
                <a:cs typeface="Arial-Lgt-FC"/>
              </a:rPr>
              <a:t>amet</a:t>
            </a:r>
            <a:r>
              <a:rPr lang="en-US" sz="2000" dirty="0">
                <a:solidFill>
                  <a:schemeClr val="tx1">
                    <a:lumMod val="65000"/>
                    <a:lumOff val="35000"/>
                  </a:schemeClr>
                </a:solidFill>
                <a:latin typeface="Avenir" panose="02000503040000020003" pitchFamily="2" charset="0"/>
                <a:cs typeface="Arial-Lgt-FC"/>
              </a:rPr>
              <a:t>, id </a:t>
            </a:r>
            <a:r>
              <a:rPr lang="en-US" sz="2000" dirty="0" err="1">
                <a:solidFill>
                  <a:schemeClr val="tx1">
                    <a:lumMod val="65000"/>
                    <a:lumOff val="35000"/>
                  </a:schemeClr>
                </a:solidFill>
                <a:latin typeface="Avenir" panose="02000503040000020003" pitchFamily="2" charset="0"/>
                <a:cs typeface="Arial-Lgt-FC"/>
              </a:rPr>
              <a:t>reque</a:t>
            </a:r>
            <a:r>
              <a:rPr lang="en-US" sz="2000" dirty="0">
                <a:solidFill>
                  <a:schemeClr val="tx1">
                    <a:lumMod val="65000"/>
                    <a:lumOff val="35000"/>
                  </a:schemeClr>
                </a:solidFill>
                <a:latin typeface="Avenir" panose="02000503040000020003" pitchFamily="2" charset="0"/>
                <a:cs typeface="Arial-Lgt-FC"/>
              </a:rPr>
              <a:t> </a:t>
            </a:r>
            <a:r>
              <a:rPr lang="en-US" sz="2000" dirty="0" err="1">
                <a:solidFill>
                  <a:schemeClr val="tx1">
                    <a:lumMod val="65000"/>
                    <a:lumOff val="35000"/>
                  </a:schemeClr>
                </a:solidFill>
                <a:latin typeface="Avenir" panose="02000503040000020003" pitchFamily="2" charset="0"/>
                <a:cs typeface="Arial-Lgt-FC"/>
              </a:rPr>
              <a:t>appareat</a:t>
            </a:r>
            <a:r>
              <a:rPr lang="en-US" sz="2000" dirty="0">
                <a:solidFill>
                  <a:schemeClr val="tx1">
                    <a:lumMod val="65000"/>
                    <a:lumOff val="35000"/>
                  </a:schemeClr>
                </a:solidFill>
                <a:latin typeface="Avenir" panose="02000503040000020003" pitchFamily="2" charset="0"/>
                <a:cs typeface="Arial-Lgt-FC"/>
              </a:rPr>
              <a:t> per. </a:t>
            </a:r>
            <a:r>
              <a:rPr lang="en-US" sz="2000" dirty="0" err="1">
                <a:solidFill>
                  <a:schemeClr val="tx1">
                    <a:lumMod val="65000"/>
                    <a:lumOff val="35000"/>
                  </a:schemeClr>
                </a:solidFill>
                <a:latin typeface="Avenir" panose="02000503040000020003" pitchFamily="2" charset="0"/>
                <a:cs typeface="Arial-Lgt-FC"/>
              </a:rPr>
              <a:t>Te</a:t>
            </a:r>
            <a:r>
              <a:rPr lang="en-US" sz="2000" dirty="0">
                <a:solidFill>
                  <a:schemeClr val="tx1">
                    <a:lumMod val="65000"/>
                    <a:lumOff val="35000"/>
                  </a:schemeClr>
                </a:solidFill>
                <a:latin typeface="Avenir" panose="02000503040000020003" pitchFamily="2" charset="0"/>
                <a:cs typeface="Arial-Lgt-FC"/>
              </a:rPr>
              <a:t> </a:t>
            </a:r>
            <a:r>
              <a:rPr lang="en-US" sz="2000" dirty="0" err="1">
                <a:solidFill>
                  <a:schemeClr val="tx1">
                    <a:lumMod val="65000"/>
                    <a:lumOff val="35000"/>
                  </a:schemeClr>
                </a:solidFill>
                <a:latin typeface="Avenir" panose="02000503040000020003" pitchFamily="2" charset="0"/>
                <a:cs typeface="Arial-Lgt-FC"/>
              </a:rPr>
              <a:t>neglegentur</a:t>
            </a:r>
            <a:r>
              <a:rPr lang="en-US" sz="2000" dirty="0">
                <a:solidFill>
                  <a:schemeClr val="tx1">
                    <a:lumMod val="65000"/>
                    <a:lumOff val="35000"/>
                  </a:schemeClr>
                </a:solidFill>
                <a:latin typeface="Avenir" panose="02000503040000020003" pitchFamily="2" charset="0"/>
                <a:cs typeface="Arial-Lgt-FC"/>
              </a:rPr>
              <a:t> </a:t>
            </a:r>
            <a:r>
              <a:rPr lang="en-US" sz="2000" dirty="0" err="1">
                <a:solidFill>
                  <a:schemeClr val="tx1">
                    <a:lumMod val="65000"/>
                    <a:lumOff val="35000"/>
                  </a:schemeClr>
                </a:solidFill>
                <a:latin typeface="Avenir" panose="02000503040000020003" pitchFamily="2" charset="0"/>
                <a:cs typeface="Arial-Lgt-FC"/>
              </a:rPr>
              <a:t>comprehens</a:t>
            </a:r>
            <a:r>
              <a:rPr lang="en-US" sz="2000" dirty="0">
                <a:solidFill>
                  <a:schemeClr val="tx1">
                    <a:lumMod val="65000"/>
                    <a:lumOff val="35000"/>
                  </a:schemeClr>
                </a:solidFill>
                <a:latin typeface="Avenir" panose="02000503040000020003" pitchFamily="2" charset="0"/>
                <a:cs typeface="Arial-Lgt-FC"/>
              </a:rPr>
              <a:t> qui. Ne qui </a:t>
            </a:r>
            <a:r>
              <a:rPr lang="en-US" sz="2000" dirty="0" err="1">
                <a:solidFill>
                  <a:schemeClr val="tx1">
                    <a:lumMod val="65000"/>
                    <a:lumOff val="35000"/>
                  </a:schemeClr>
                </a:solidFill>
                <a:latin typeface="Avenir" panose="02000503040000020003" pitchFamily="2" charset="0"/>
                <a:cs typeface="Arial-Lgt-FC"/>
              </a:rPr>
              <a:t>eirmod</a:t>
            </a:r>
            <a:r>
              <a:rPr lang="en-US" sz="2000" dirty="0">
                <a:solidFill>
                  <a:schemeClr val="tx1">
                    <a:lumMod val="65000"/>
                    <a:lumOff val="35000"/>
                  </a:schemeClr>
                </a:solidFill>
                <a:latin typeface="Avenir" panose="02000503040000020003" pitchFamily="2" charset="0"/>
                <a:cs typeface="Arial-Lgt-FC"/>
              </a:rPr>
              <a:t> </a:t>
            </a:r>
            <a:r>
              <a:rPr lang="en-US" sz="2000" dirty="0" err="1">
                <a:solidFill>
                  <a:schemeClr val="tx1">
                    <a:lumMod val="65000"/>
                    <a:lumOff val="35000"/>
                  </a:schemeClr>
                </a:solidFill>
                <a:latin typeface="Avenir" panose="02000503040000020003" pitchFamily="2" charset="0"/>
                <a:cs typeface="Arial-Lgt-FC"/>
              </a:rPr>
              <a:t>mediocrem</a:t>
            </a:r>
            <a:r>
              <a:rPr lang="en-US" sz="2000" dirty="0">
                <a:solidFill>
                  <a:schemeClr val="tx1">
                    <a:lumMod val="65000"/>
                    <a:lumOff val="35000"/>
                  </a:schemeClr>
                </a:solidFill>
                <a:latin typeface="Avenir" panose="02000503040000020003" pitchFamily="2" charset="0"/>
                <a:cs typeface="Arial-Lgt-FC"/>
              </a:rPr>
              <a:t>. </a:t>
            </a:r>
            <a:r>
              <a:rPr lang="en-US" sz="2000" dirty="0" err="1">
                <a:solidFill>
                  <a:schemeClr val="tx1">
                    <a:lumMod val="65000"/>
                    <a:lumOff val="35000"/>
                  </a:schemeClr>
                </a:solidFill>
                <a:latin typeface="Avenir" panose="02000503040000020003" pitchFamily="2" charset="0"/>
                <a:cs typeface="Arial-Lgt-FC"/>
              </a:rPr>
              <a:t>Mentitum</a:t>
            </a:r>
            <a:r>
              <a:rPr lang="en-US" sz="2000" dirty="0">
                <a:solidFill>
                  <a:schemeClr val="tx1">
                    <a:lumMod val="65000"/>
                    <a:lumOff val="35000"/>
                  </a:schemeClr>
                </a:solidFill>
                <a:latin typeface="Avenir" panose="02000503040000020003" pitchFamily="2" charset="0"/>
                <a:cs typeface="Arial-Lgt-FC"/>
              </a:rPr>
              <a:t> </a:t>
            </a:r>
            <a:r>
              <a:rPr lang="en-US" sz="2000" dirty="0" err="1">
                <a:solidFill>
                  <a:schemeClr val="tx1">
                    <a:lumMod val="65000"/>
                    <a:lumOff val="35000"/>
                  </a:schemeClr>
                </a:solidFill>
                <a:latin typeface="Avenir" panose="02000503040000020003" pitchFamily="2" charset="0"/>
                <a:cs typeface="Arial-Lgt-FC"/>
              </a:rPr>
              <a:t>maluisset</a:t>
            </a:r>
            <a:r>
              <a:rPr lang="en-US" sz="2000" dirty="0">
                <a:solidFill>
                  <a:schemeClr val="tx1">
                    <a:lumMod val="65000"/>
                    <a:lumOff val="35000"/>
                  </a:schemeClr>
                </a:solidFill>
                <a:latin typeface="Avenir" panose="02000503040000020003" pitchFamily="2" charset="0"/>
                <a:cs typeface="Arial-Lgt-FC"/>
              </a:rPr>
              <a:t> et sea, </a:t>
            </a:r>
            <a:r>
              <a:rPr lang="en-US" sz="2000" dirty="0" err="1">
                <a:solidFill>
                  <a:schemeClr val="tx1">
                    <a:lumMod val="65000"/>
                    <a:lumOff val="35000"/>
                  </a:schemeClr>
                </a:solidFill>
                <a:latin typeface="Avenir" panose="02000503040000020003" pitchFamily="2" charset="0"/>
                <a:cs typeface="Arial-Lgt-FC"/>
              </a:rPr>
              <a:t>harum</a:t>
            </a:r>
            <a:r>
              <a:rPr lang="en-US" sz="2000" dirty="0">
                <a:solidFill>
                  <a:schemeClr val="tx1">
                    <a:lumMod val="65000"/>
                    <a:lumOff val="35000"/>
                  </a:schemeClr>
                </a:solidFill>
                <a:latin typeface="Avenir" panose="02000503040000020003" pitchFamily="2" charset="0"/>
                <a:cs typeface="Arial-Lgt-FC"/>
              </a:rPr>
              <a:t> </a:t>
            </a:r>
            <a:r>
              <a:rPr lang="en-US" sz="2000" dirty="0" err="1">
                <a:solidFill>
                  <a:schemeClr val="tx1">
                    <a:lumMod val="65000"/>
                    <a:lumOff val="35000"/>
                  </a:schemeClr>
                </a:solidFill>
                <a:latin typeface="Avenir" panose="02000503040000020003" pitchFamily="2" charset="0"/>
                <a:cs typeface="Arial-Lgt-FC"/>
              </a:rPr>
              <a:t>solet</a:t>
            </a:r>
            <a:r>
              <a:rPr lang="en-US" sz="2000" dirty="0">
                <a:solidFill>
                  <a:schemeClr val="tx1">
                    <a:lumMod val="65000"/>
                    <a:lumOff val="35000"/>
                  </a:schemeClr>
                </a:solidFill>
                <a:latin typeface="Avenir" panose="02000503040000020003" pitchFamily="2" charset="0"/>
                <a:cs typeface="Arial-Lgt-FC"/>
              </a:rPr>
              <a:t> id mea. Lorem ipsum</a:t>
            </a:r>
          </a:p>
          <a:p>
            <a:pPr marL="800060" lvl="1" indent="-342882" algn="l">
              <a:lnSpc>
                <a:spcPct val="130000"/>
              </a:lnSpc>
              <a:buFont typeface="Arial"/>
              <a:buChar char="•"/>
            </a:pPr>
            <a:r>
              <a:rPr lang="en-US" sz="2000" dirty="0">
                <a:solidFill>
                  <a:schemeClr val="tx1">
                    <a:lumMod val="65000"/>
                    <a:lumOff val="35000"/>
                  </a:schemeClr>
                </a:solidFill>
                <a:latin typeface="Avenir" panose="02000503040000020003" pitchFamily="2" charset="0"/>
                <a:cs typeface="Arial-Lgt-FC"/>
              </a:rPr>
              <a:t>Lorem ipsum</a:t>
            </a:r>
          </a:p>
          <a:p>
            <a:pPr marL="800060" lvl="1" indent="-342882" algn="l">
              <a:lnSpc>
                <a:spcPct val="130000"/>
              </a:lnSpc>
              <a:buFont typeface="Arial"/>
              <a:buChar char="•"/>
            </a:pPr>
            <a:r>
              <a:rPr lang="en-US" sz="2000" dirty="0">
                <a:solidFill>
                  <a:schemeClr val="tx1">
                    <a:lumMod val="65000"/>
                    <a:lumOff val="35000"/>
                  </a:schemeClr>
                </a:solidFill>
                <a:latin typeface="Avenir" panose="02000503040000020003" pitchFamily="2" charset="0"/>
                <a:cs typeface="Arial-Lgt-FC"/>
              </a:rPr>
              <a:t>Lorem ipsum</a:t>
            </a:r>
          </a:p>
          <a:p>
            <a:pPr marL="800060" lvl="1" indent="-342882" algn="l">
              <a:lnSpc>
                <a:spcPct val="130000"/>
              </a:lnSpc>
              <a:buFont typeface="Arial"/>
              <a:buChar char="•"/>
            </a:pPr>
            <a:r>
              <a:rPr lang="en-US" sz="2000" dirty="0">
                <a:solidFill>
                  <a:schemeClr val="tx1">
                    <a:lumMod val="65000"/>
                    <a:lumOff val="35000"/>
                  </a:schemeClr>
                </a:solidFill>
                <a:latin typeface="Avenir" panose="02000503040000020003" pitchFamily="2" charset="0"/>
                <a:cs typeface="Arial-Lgt-FC"/>
              </a:rPr>
              <a:t>Lorem ipsum</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solidFill>
                  <a:srgbClr val="101957"/>
                </a:solidFill>
                <a:latin typeface="Arial" panose="020B0604020202020204" pitchFamily="34" charset="0"/>
                <a:cs typeface="Arial" panose="020B0604020202020204" pitchFamily="34" charset="0"/>
              </a:defRPr>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dirty="0"/>
              <a:t>Edit Master text styles</a:t>
            </a:r>
          </a:p>
        </p:txBody>
      </p:sp>
    </p:spTree>
    <p:extLst>
      <p:ext uri="{BB962C8B-B14F-4D97-AF65-F5344CB8AC3E}">
        <p14:creationId xmlns:p14="http://schemas.microsoft.com/office/powerpoint/2010/main" val="22927457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solidFill>
                  <a:srgbClr val="101957"/>
                </a:solidFill>
                <a:latin typeface="Avenir LT 45 Book" panose="02000503020000020003" pitchFamily="2" charset="0"/>
              </a:defRPr>
            </a:lvl1pPr>
          </a:lstStyle>
          <a:p>
            <a:r>
              <a:rPr lang="en-US"/>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solidFill>
                  <a:srgbClr val="101957"/>
                </a:solidFill>
                <a:latin typeface="Avenir" panose="02000503040000020003"/>
              </a:defRPr>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solidFill>
                  <a:srgbClr val="101957"/>
                </a:solidFill>
                <a:latin typeface="Avenir LT 45 Book" panose="02000503020000020003" pitchFamily="2" charset="0"/>
              </a:defRPr>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Edit Master text styles</a:t>
            </a:r>
          </a:p>
        </p:txBody>
      </p:sp>
    </p:spTree>
    <p:extLst>
      <p:ext uri="{BB962C8B-B14F-4D97-AF65-F5344CB8AC3E}">
        <p14:creationId xmlns:p14="http://schemas.microsoft.com/office/powerpoint/2010/main" val="21179849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lvl1pPr>
              <a:defRPr>
                <a:solidFill>
                  <a:srgbClr val="101957"/>
                </a:solidFill>
                <a:latin typeface="Arial" panose="020B0604020202020204" pitchFamily="34" charset="0"/>
                <a:cs typeface="Arial" panose="020B0604020202020204" pitchFamily="34" charset="0"/>
              </a:defRPr>
            </a:lvl1pPr>
            <a:lvl2pPr>
              <a:defRPr>
                <a:solidFill>
                  <a:srgbClr val="101957"/>
                </a:solidFill>
                <a:latin typeface="Arial" panose="020B0604020202020204" pitchFamily="34" charset="0"/>
                <a:cs typeface="Arial" panose="020B0604020202020204" pitchFamily="34" charset="0"/>
              </a:defRPr>
            </a:lvl2pPr>
            <a:lvl3pPr>
              <a:defRPr>
                <a:solidFill>
                  <a:srgbClr val="101957"/>
                </a:solidFill>
                <a:latin typeface="Arial" panose="020B0604020202020204" pitchFamily="34" charset="0"/>
                <a:cs typeface="Arial" panose="020B0604020202020204" pitchFamily="34" charset="0"/>
              </a:defRPr>
            </a:lvl3pPr>
            <a:lvl4pPr>
              <a:defRPr>
                <a:solidFill>
                  <a:srgbClr val="101957"/>
                </a:solidFill>
                <a:latin typeface="Arial" panose="020B0604020202020204" pitchFamily="34" charset="0"/>
                <a:cs typeface="Arial" panose="020B0604020202020204" pitchFamily="34" charset="0"/>
              </a:defRPr>
            </a:lvl4pPr>
            <a:lvl5pPr>
              <a:defRPr>
                <a:solidFill>
                  <a:srgbClr val="101957"/>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ctrTitle"/>
          </p:nvPr>
        </p:nvSpPr>
        <p:spPr>
          <a:xfrm>
            <a:off x="508000" y="328083"/>
            <a:ext cx="8085667" cy="698500"/>
          </a:xfrm>
        </p:spPr>
        <p:txBody>
          <a:bodyPr>
            <a:normAutofit/>
          </a:bodyPr>
          <a:lstStyle>
            <a:lvl1pPr>
              <a:defRPr>
                <a:latin typeface="Arial" panose="020B0604020202020204" pitchFamily="34" charset="0"/>
                <a:cs typeface="Arial" panose="020B0604020202020204" pitchFamily="34" charset="0"/>
              </a:defRPr>
            </a:lvl1pPr>
          </a:lstStyle>
          <a:p>
            <a:pPr algn="l">
              <a:lnSpc>
                <a:spcPct val="80000"/>
              </a:lnSpc>
            </a:pPr>
            <a:r>
              <a:rPr lang="en-US" sz="4000" dirty="0">
                <a:solidFill>
                  <a:srgbClr val="101957"/>
                </a:solidFill>
                <a:latin typeface="Avenir" panose="02000503040000020003" pitchFamily="2" charset="0"/>
              </a:rPr>
              <a:t>Click to edit Master title style</a:t>
            </a:r>
            <a:endParaRPr lang="en-US" sz="4000" dirty="0">
              <a:solidFill>
                <a:srgbClr val="101957"/>
              </a:solidFill>
              <a:latin typeface="Avenir" panose="02000503040000020003" pitchFamily="2" charset="0"/>
              <a:cs typeface="Arial-Mdm-FC"/>
            </a:endParaRPr>
          </a:p>
        </p:txBody>
      </p:sp>
    </p:spTree>
    <p:extLst>
      <p:ext uri="{BB962C8B-B14F-4D97-AF65-F5344CB8AC3E}">
        <p14:creationId xmlns:p14="http://schemas.microsoft.com/office/powerpoint/2010/main" val="7818632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lvl1pPr>
              <a:defRPr>
                <a:solidFill>
                  <a:srgbClr val="101957"/>
                </a:solidFill>
                <a:latin typeface="Avenir LT 45 Book" panose="02000503020000020003" pitchFamily="2"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47"/>
            <a:ext cx="8026400" cy="5851525"/>
          </a:xfrm>
        </p:spPr>
        <p:txBody>
          <a:bodyPr vert="eaVert"/>
          <a:lstStyle>
            <a:lvl1pPr>
              <a:defRPr>
                <a:solidFill>
                  <a:srgbClr val="101957"/>
                </a:solidFill>
                <a:latin typeface="Avenir LT 45 Book" panose="02000503020000020003" pitchFamily="2" charset="0"/>
              </a:defRPr>
            </a:lvl1pPr>
            <a:lvl2pPr>
              <a:defRPr>
                <a:solidFill>
                  <a:srgbClr val="101957"/>
                </a:solidFill>
                <a:latin typeface="Avenir LT 45 Book" panose="02000503020000020003" pitchFamily="2" charset="0"/>
              </a:defRPr>
            </a:lvl2pPr>
            <a:lvl3pPr>
              <a:defRPr>
                <a:solidFill>
                  <a:srgbClr val="101957"/>
                </a:solidFill>
                <a:latin typeface="Avenir LT 45 Book" panose="02000503020000020003" pitchFamily="2" charset="0"/>
              </a:defRPr>
            </a:lvl3pPr>
            <a:lvl4pPr>
              <a:defRPr>
                <a:solidFill>
                  <a:srgbClr val="101957"/>
                </a:solidFill>
                <a:latin typeface="Avenir LT 45 Book" panose="02000503020000020003" pitchFamily="2" charset="0"/>
              </a:defRPr>
            </a:lvl4pPr>
            <a:lvl5pPr>
              <a:defRPr>
                <a:solidFill>
                  <a:srgbClr val="101957"/>
                </a:solidFill>
                <a:latin typeface="Avenir LT 45 Book" panose="02000503020000020003"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983147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defTabSz="457200">
              <a:defRPr/>
            </a:pPr>
            <a:fld id="{7E106BA0-BE88-E94A-BEAA-76B60B422298}" type="datetime1">
              <a:rPr lang="en-US" smtClean="0">
                <a:solidFill>
                  <a:prstClr val="black">
                    <a:tint val="75000"/>
                  </a:prstClr>
                </a:solidFill>
              </a:rPr>
              <a:pPr defTabSz="457200">
                <a:defRPr/>
              </a:pPr>
              <a:t>7/5/2018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457200">
              <a:defRPr/>
            </a:pPr>
            <a:fld id="{742EC5FD-3B3C-234D-A6C7-5DAB505DD9CA}" type="slidenum">
              <a:rPr lang="en-US" smtClean="0">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14188871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457200">
              <a:defRPr/>
            </a:pPr>
            <a:fld id="{C050BBA6-DFC0-1241-8C84-F5C8A7068193}" type="datetime1">
              <a:rPr lang="en-US" smtClean="0">
                <a:solidFill>
                  <a:prstClr val="black">
                    <a:tint val="75000"/>
                  </a:prstClr>
                </a:solidFill>
              </a:rPr>
              <a:pPr defTabSz="457200">
                <a:defRPr/>
              </a:pPr>
              <a:t>7/5/2018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457200">
              <a:defRPr/>
            </a:pPr>
            <a:fld id="{317DEE5E-9D4C-7343-959D-DD34FE263B9A}" type="slidenum">
              <a:rPr lang="en-US" smtClean="0">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19890184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defTabSz="457200">
              <a:defRPr/>
            </a:pPr>
            <a:fld id="{1A75F26B-CB48-DC47-AA61-2EAF217F8E69}" type="datetime1">
              <a:rPr lang="en-US" smtClean="0">
                <a:solidFill>
                  <a:prstClr val="black">
                    <a:tint val="75000"/>
                  </a:prstClr>
                </a:solidFill>
              </a:rPr>
              <a:pPr defTabSz="457200">
                <a:defRPr/>
              </a:pPr>
              <a:t>7/5/2018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457200">
              <a:defRPr/>
            </a:pPr>
            <a:fld id="{2A4FE2B8-92D7-C64B-ACF6-51C76964013D}" type="slidenum">
              <a:rPr lang="en-US" smtClean="0">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20751071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defTabSz="457200">
              <a:defRPr/>
            </a:pPr>
            <a:fld id="{42F94186-9E9E-1B44-98E5-A9C4B01AC816}" type="datetime1">
              <a:rPr lang="en-US" smtClean="0">
                <a:solidFill>
                  <a:prstClr val="black">
                    <a:tint val="75000"/>
                  </a:prstClr>
                </a:solidFill>
              </a:rPr>
              <a:pPr defTabSz="457200">
                <a:defRPr/>
              </a:pPr>
              <a:t>7/5/2018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defTabSz="457200">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defTabSz="457200">
              <a:defRPr/>
            </a:pPr>
            <a:fld id="{62980F05-A8BF-6C45-BC2C-A687E726B335}" type="slidenum">
              <a:rPr lang="en-US" smtClean="0">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12131723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defTabSz="457200">
              <a:defRPr/>
            </a:pPr>
            <a:fld id="{62A3918B-0A89-CE43-8ABF-A13E70DEBABE}" type="datetime1">
              <a:rPr lang="en-US" smtClean="0">
                <a:solidFill>
                  <a:prstClr val="black">
                    <a:tint val="75000"/>
                  </a:prstClr>
                </a:solidFill>
              </a:rPr>
              <a:pPr defTabSz="457200">
                <a:defRPr/>
              </a:pPr>
              <a:t>7/5/2018</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defTabSz="457200">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defTabSz="457200">
              <a:defRPr/>
            </a:pPr>
            <a:fld id="{9346894E-268B-8C46-8EAD-BABC09C8163C}" type="slidenum">
              <a:rPr lang="en-US" smtClean="0">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19981750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defTabSz="457200">
              <a:defRPr/>
            </a:pPr>
            <a:fld id="{1121AC5C-CF7B-E74A-9AF8-859CC08763D4}" type="datetime1">
              <a:rPr lang="en-US" smtClean="0">
                <a:solidFill>
                  <a:prstClr val="black">
                    <a:tint val="75000"/>
                  </a:prstClr>
                </a:solidFill>
              </a:rPr>
              <a:pPr defTabSz="457200">
                <a:defRPr/>
              </a:pPr>
              <a:t>7/5/2018</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defTabSz="457200">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defTabSz="457200">
              <a:defRPr/>
            </a:pPr>
            <a:fld id="{D149626E-6D12-6748-9464-BFA63DB3F5BB}" type="slidenum">
              <a:rPr lang="en-US" smtClean="0">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3248758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BC2EED1-0B66-4E1F-A4BE-CDEA0EEB11F6}" type="datetimeFigureOut">
              <a:rPr lang="en-US" smtClean="0"/>
              <a:t>7/5/2018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4DA64E-55D1-4380-B827-7A886F44A3FB}" type="slidenum">
              <a:rPr lang="en-US" smtClean="0"/>
              <a:t>‹#›</a:t>
            </a:fld>
            <a:endParaRPr lang="en-US"/>
          </a:p>
        </p:txBody>
      </p:sp>
    </p:spTree>
    <p:extLst>
      <p:ext uri="{BB962C8B-B14F-4D97-AF65-F5344CB8AC3E}">
        <p14:creationId xmlns:p14="http://schemas.microsoft.com/office/powerpoint/2010/main" val="15584808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defTabSz="457200">
              <a:defRPr/>
            </a:pPr>
            <a:fld id="{EE528681-C2FC-2244-8B30-21B95B46F0AE}" type="datetime1">
              <a:rPr lang="en-US" smtClean="0">
                <a:solidFill>
                  <a:prstClr val="black">
                    <a:tint val="75000"/>
                  </a:prstClr>
                </a:solidFill>
              </a:rPr>
              <a:pPr defTabSz="457200">
                <a:defRPr/>
              </a:pPr>
              <a:t>7/5/2018</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defTabSz="457200">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defTabSz="457200">
              <a:defRPr/>
            </a:pPr>
            <a:fld id="{A1F3508D-0181-FB4B-AA84-595038E08E7F}" type="slidenum">
              <a:rPr lang="en-US" smtClean="0">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32299488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defTabSz="457200">
              <a:defRPr/>
            </a:pPr>
            <a:fld id="{68B0967C-18A3-5041-9FD0-CA91D09D4ECE}" type="datetime1">
              <a:rPr lang="en-US" smtClean="0">
                <a:solidFill>
                  <a:prstClr val="black">
                    <a:tint val="75000"/>
                  </a:prstClr>
                </a:solidFill>
              </a:rPr>
              <a:pPr defTabSz="457200">
                <a:defRPr/>
              </a:pPr>
              <a:t>7/5/2018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defTabSz="457200">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defTabSz="457200">
              <a:defRPr/>
            </a:pPr>
            <a:fld id="{9C3EE6DB-ECCD-8F42-A4FE-C390E5250B22}" type="slidenum">
              <a:rPr lang="en-US" smtClean="0">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6132446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defTabSz="457200">
              <a:defRPr/>
            </a:pPr>
            <a:fld id="{6E4298C0-4385-4444-9CF2-AE6B5989E32B}" type="datetime1">
              <a:rPr lang="en-US" smtClean="0">
                <a:solidFill>
                  <a:prstClr val="black">
                    <a:tint val="75000"/>
                  </a:prstClr>
                </a:solidFill>
              </a:rPr>
              <a:pPr defTabSz="457200">
                <a:defRPr/>
              </a:pPr>
              <a:t>7/5/2018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defTabSz="457200">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defTabSz="457200">
              <a:defRPr/>
            </a:pPr>
            <a:fld id="{BE9E7845-381D-504E-A194-78070BC2D938}" type="slidenum">
              <a:rPr lang="en-US" smtClean="0">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21734018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457200">
              <a:defRPr/>
            </a:pPr>
            <a:fld id="{BF24F6BB-427B-6749-B1E8-4D5A24222D79}" type="datetime1">
              <a:rPr lang="en-US" smtClean="0">
                <a:solidFill>
                  <a:prstClr val="black">
                    <a:tint val="75000"/>
                  </a:prstClr>
                </a:solidFill>
              </a:rPr>
              <a:pPr defTabSz="457200">
                <a:defRPr/>
              </a:pPr>
              <a:t>7/5/2018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457200">
              <a:defRPr/>
            </a:pPr>
            <a:fld id="{C6F96BB9-B10D-1D47-8DCF-192C3ED08750}" type="slidenum">
              <a:rPr lang="en-US" smtClean="0">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12158340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457200">
              <a:defRPr/>
            </a:pPr>
            <a:fld id="{EF19BC6E-CE44-1043-8ADF-AA1E8F74FADE}" type="datetime1">
              <a:rPr lang="en-US" smtClean="0">
                <a:solidFill>
                  <a:prstClr val="black">
                    <a:tint val="75000"/>
                  </a:prstClr>
                </a:solidFill>
              </a:rPr>
              <a:pPr defTabSz="457200">
                <a:defRPr/>
              </a:pPr>
              <a:t>7/5/2018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457200">
              <a:defRPr/>
            </a:pPr>
            <a:fld id="{454F4878-BD16-1946-A4E4-884A6B8A3981}" type="slidenum">
              <a:rPr lang="en-US" smtClean="0">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144001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defTabSz="457200">
              <a:defRPr/>
            </a:pPr>
            <a:fld id="{7E106BA0-BE88-E94A-BEAA-76B60B422298}" type="datetime1">
              <a:rPr lang="en-US" smtClean="0">
                <a:solidFill>
                  <a:prstClr val="black">
                    <a:tint val="75000"/>
                  </a:prstClr>
                </a:solidFill>
              </a:rPr>
              <a:pPr defTabSz="457200">
                <a:defRPr/>
              </a:pPr>
              <a:t>7/5/2018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457200">
              <a:defRPr/>
            </a:pPr>
            <a:fld id="{742EC5FD-3B3C-234D-A6C7-5DAB505DD9CA}" type="slidenum">
              <a:rPr lang="en-US" smtClean="0">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12654902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457200">
              <a:defRPr/>
            </a:pPr>
            <a:fld id="{C050BBA6-DFC0-1241-8C84-F5C8A7068193}" type="datetime1">
              <a:rPr lang="en-US" smtClean="0">
                <a:solidFill>
                  <a:prstClr val="black">
                    <a:tint val="75000"/>
                  </a:prstClr>
                </a:solidFill>
              </a:rPr>
              <a:pPr defTabSz="457200">
                <a:defRPr/>
              </a:pPr>
              <a:t>7/5/2018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457200">
              <a:defRPr/>
            </a:pPr>
            <a:fld id="{317DEE5E-9D4C-7343-959D-DD34FE263B9A}" type="slidenum">
              <a:rPr lang="en-US" smtClean="0">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35033973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defTabSz="457200">
              <a:defRPr/>
            </a:pPr>
            <a:fld id="{1A75F26B-CB48-DC47-AA61-2EAF217F8E69}" type="datetime1">
              <a:rPr lang="en-US" smtClean="0">
                <a:solidFill>
                  <a:prstClr val="black">
                    <a:tint val="75000"/>
                  </a:prstClr>
                </a:solidFill>
              </a:rPr>
              <a:pPr defTabSz="457200">
                <a:defRPr/>
              </a:pPr>
              <a:t>7/5/2018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457200">
              <a:defRPr/>
            </a:pPr>
            <a:fld id="{2A4FE2B8-92D7-C64B-ACF6-51C76964013D}" type="slidenum">
              <a:rPr lang="en-US" smtClean="0">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36992820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defTabSz="457200">
              <a:defRPr/>
            </a:pPr>
            <a:fld id="{42F94186-9E9E-1B44-98E5-A9C4B01AC816}" type="datetime1">
              <a:rPr lang="en-US" smtClean="0">
                <a:solidFill>
                  <a:prstClr val="black">
                    <a:tint val="75000"/>
                  </a:prstClr>
                </a:solidFill>
              </a:rPr>
              <a:pPr defTabSz="457200">
                <a:defRPr/>
              </a:pPr>
              <a:t>7/5/2018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defTabSz="457200">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defTabSz="457200">
              <a:defRPr/>
            </a:pPr>
            <a:fld id="{62980F05-A8BF-6C45-BC2C-A687E726B335}" type="slidenum">
              <a:rPr lang="en-US" smtClean="0">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3533891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defTabSz="457200">
              <a:defRPr/>
            </a:pPr>
            <a:fld id="{62A3918B-0A89-CE43-8ABF-A13E70DEBABE}" type="datetime1">
              <a:rPr lang="en-US" smtClean="0">
                <a:solidFill>
                  <a:prstClr val="black">
                    <a:tint val="75000"/>
                  </a:prstClr>
                </a:solidFill>
              </a:rPr>
              <a:pPr defTabSz="457200">
                <a:defRPr/>
              </a:pPr>
              <a:t>7/5/2018</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defTabSz="457200">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defTabSz="457200">
              <a:defRPr/>
            </a:pPr>
            <a:fld id="{9346894E-268B-8C46-8EAD-BABC09C8163C}" type="slidenum">
              <a:rPr lang="en-US" smtClean="0">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2975343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BC2EED1-0B66-4E1F-A4BE-CDEA0EEB11F6}" type="datetimeFigureOut">
              <a:rPr lang="en-US" smtClean="0"/>
              <a:t>7/5/2018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4DA64E-55D1-4380-B827-7A886F44A3FB}" type="slidenum">
              <a:rPr lang="en-US" smtClean="0"/>
              <a:t>‹#›</a:t>
            </a:fld>
            <a:endParaRPr lang="en-US"/>
          </a:p>
        </p:txBody>
      </p:sp>
    </p:spTree>
    <p:extLst>
      <p:ext uri="{BB962C8B-B14F-4D97-AF65-F5344CB8AC3E}">
        <p14:creationId xmlns:p14="http://schemas.microsoft.com/office/powerpoint/2010/main" val="12662716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defTabSz="457200">
              <a:defRPr/>
            </a:pPr>
            <a:fld id="{1121AC5C-CF7B-E74A-9AF8-859CC08763D4}" type="datetime1">
              <a:rPr lang="en-US" smtClean="0">
                <a:solidFill>
                  <a:prstClr val="black">
                    <a:tint val="75000"/>
                  </a:prstClr>
                </a:solidFill>
              </a:rPr>
              <a:pPr defTabSz="457200">
                <a:defRPr/>
              </a:pPr>
              <a:t>7/5/2018</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defTabSz="457200">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defTabSz="457200">
              <a:defRPr/>
            </a:pPr>
            <a:fld id="{D149626E-6D12-6748-9464-BFA63DB3F5BB}" type="slidenum">
              <a:rPr lang="en-US" smtClean="0">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30660856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defTabSz="457200">
              <a:defRPr/>
            </a:pPr>
            <a:fld id="{EE528681-C2FC-2244-8B30-21B95B46F0AE}" type="datetime1">
              <a:rPr lang="en-US" smtClean="0">
                <a:solidFill>
                  <a:prstClr val="black">
                    <a:tint val="75000"/>
                  </a:prstClr>
                </a:solidFill>
              </a:rPr>
              <a:pPr defTabSz="457200">
                <a:defRPr/>
              </a:pPr>
              <a:t>7/5/2018</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defTabSz="457200">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defTabSz="457200">
              <a:defRPr/>
            </a:pPr>
            <a:fld id="{A1F3508D-0181-FB4B-AA84-595038E08E7F}" type="slidenum">
              <a:rPr lang="en-US" smtClean="0">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6360727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defTabSz="457200">
              <a:defRPr/>
            </a:pPr>
            <a:fld id="{68B0967C-18A3-5041-9FD0-CA91D09D4ECE}" type="datetime1">
              <a:rPr lang="en-US" smtClean="0">
                <a:solidFill>
                  <a:prstClr val="black">
                    <a:tint val="75000"/>
                  </a:prstClr>
                </a:solidFill>
              </a:rPr>
              <a:pPr defTabSz="457200">
                <a:defRPr/>
              </a:pPr>
              <a:t>7/5/2018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defTabSz="457200">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defTabSz="457200">
              <a:defRPr/>
            </a:pPr>
            <a:fld id="{9C3EE6DB-ECCD-8F42-A4FE-C390E5250B22}" type="slidenum">
              <a:rPr lang="en-US" smtClean="0">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25921368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defTabSz="457200">
              <a:defRPr/>
            </a:pPr>
            <a:fld id="{6E4298C0-4385-4444-9CF2-AE6B5989E32B}" type="datetime1">
              <a:rPr lang="en-US" smtClean="0">
                <a:solidFill>
                  <a:prstClr val="black">
                    <a:tint val="75000"/>
                  </a:prstClr>
                </a:solidFill>
              </a:rPr>
              <a:pPr defTabSz="457200">
                <a:defRPr/>
              </a:pPr>
              <a:t>7/5/2018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defTabSz="457200">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defTabSz="457200">
              <a:defRPr/>
            </a:pPr>
            <a:fld id="{BE9E7845-381D-504E-A194-78070BC2D938}" type="slidenum">
              <a:rPr lang="en-US" smtClean="0">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24119576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457200">
              <a:defRPr/>
            </a:pPr>
            <a:fld id="{BF24F6BB-427B-6749-B1E8-4D5A24222D79}" type="datetime1">
              <a:rPr lang="en-US" smtClean="0">
                <a:solidFill>
                  <a:prstClr val="black">
                    <a:tint val="75000"/>
                  </a:prstClr>
                </a:solidFill>
              </a:rPr>
              <a:pPr defTabSz="457200">
                <a:defRPr/>
              </a:pPr>
              <a:t>7/5/2018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457200">
              <a:defRPr/>
            </a:pPr>
            <a:fld id="{C6F96BB9-B10D-1D47-8DCF-192C3ED08750}" type="slidenum">
              <a:rPr lang="en-US" smtClean="0">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7666677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457200">
              <a:defRPr/>
            </a:pPr>
            <a:fld id="{EF19BC6E-CE44-1043-8ADF-AA1E8F74FADE}" type="datetime1">
              <a:rPr lang="en-US" smtClean="0">
                <a:solidFill>
                  <a:prstClr val="black">
                    <a:tint val="75000"/>
                  </a:prstClr>
                </a:solidFill>
              </a:rPr>
              <a:pPr defTabSz="457200">
                <a:defRPr/>
              </a:pPr>
              <a:t>7/5/2018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457200">
              <a:defRPr/>
            </a:pPr>
            <a:fld id="{454F4878-BD16-1946-A4E4-884A6B8A3981}" type="slidenum">
              <a:rPr lang="en-US" smtClean="0">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37788553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defTabSz="457200">
              <a:defRPr/>
            </a:pPr>
            <a:fld id="{7E106BA0-BE88-E94A-BEAA-76B60B422298}" type="datetime1">
              <a:rPr lang="en-US" smtClean="0">
                <a:solidFill>
                  <a:prstClr val="black">
                    <a:tint val="75000"/>
                  </a:prstClr>
                </a:solidFill>
              </a:rPr>
              <a:pPr defTabSz="457200">
                <a:defRPr/>
              </a:pPr>
              <a:t>7/5/2018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457200">
              <a:defRPr/>
            </a:pPr>
            <a:fld id="{742EC5FD-3B3C-234D-A6C7-5DAB505DD9CA}" type="slidenum">
              <a:rPr lang="en-US" smtClean="0">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20932994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457200">
              <a:defRPr/>
            </a:pPr>
            <a:fld id="{C050BBA6-DFC0-1241-8C84-F5C8A7068193}" type="datetime1">
              <a:rPr lang="en-US" smtClean="0">
                <a:solidFill>
                  <a:prstClr val="black">
                    <a:tint val="75000"/>
                  </a:prstClr>
                </a:solidFill>
              </a:rPr>
              <a:pPr defTabSz="457200">
                <a:defRPr/>
              </a:pPr>
              <a:t>7/5/2018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457200">
              <a:defRPr/>
            </a:pPr>
            <a:fld id="{317DEE5E-9D4C-7343-959D-DD34FE263B9A}" type="slidenum">
              <a:rPr lang="en-US" smtClean="0">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39161486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defTabSz="457200">
              <a:defRPr/>
            </a:pPr>
            <a:fld id="{1A75F26B-CB48-DC47-AA61-2EAF217F8E69}" type="datetime1">
              <a:rPr lang="en-US" smtClean="0">
                <a:solidFill>
                  <a:prstClr val="black">
                    <a:tint val="75000"/>
                  </a:prstClr>
                </a:solidFill>
              </a:rPr>
              <a:pPr defTabSz="457200">
                <a:defRPr/>
              </a:pPr>
              <a:t>7/5/2018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457200">
              <a:defRPr/>
            </a:pPr>
            <a:fld id="{2A4FE2B8-92D7-C64B-ACF6-51C76964013D}" type="slidenum">
              <a:rPr lang="en-US" smtClean="0">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20251470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defTabSz="457200">
              <a:defRPr/>
            </a:pPr>
            <a:fld id="{42F94186-9E9E-1B44-98E5-A9C4B01AC816}" type="datetime1">
              <a:rPr lang="en-US" smtClean="0">
                <a:solidFill>
                  <a:prstClr val="black">
                    <a:tint val="75000"/>
                  </a:prstClr>
                </a:solidFill>
              </a:rPr>
              <a:pPr defTabSz="457200">
                <a:defRPr/>
              </a:pPr>
              <a:t>7/5/2018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defTabSz="457200">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defTabSz="457200">
              <a:defRPr/>
            </a:pPr>
            <a:fld id="{62980F05-A8BF-6C45-BC2C-A687E726B335}" type="slidenum">
              <a:rPr lang="en-US" smtClean="0">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3409983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BC2EED1-0B66-4E1F-A4BE-CDEA0EEB11F6}" type="datetimeFigureOut">
              <a:rPr lang="en-US" smtClean="0"/>
              <a:t>7/5/2018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4DA64E-55D1-4380-B827-7A886F44A3FB}" type="slidenum">
              <a:rPr lang="en-US" smtClean="0"/>
              <a:t>‹#›</a:t>
            </a:fld>
            <a:endParaRPr lang="en-US"/>
          </a:p>
        </p:txBody>
      </p:sp>
    </p:spTree>
    <p:extLst>
      <p:ext uri="{BB962C8B-B14F-4D97-AF65-F5344CB8AC3E}">
        <p14:creationId xmlns:p14="http://schemas.microsoft.com/office/powerpoint/2010/main" val="203554959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defTabSz="457200">
              <a:defRPr/>
            </a:pPr>
            <a:fld id="{62A3918B-0A89-CE43-8ABF-A13E70DEBABE}" type="datetime1">
              <a:rPr lang="en-US" smtClean="0">
                <a:solidFill>
                  <a:prstClr val="black">
                    <a:tint val="75000"/>
                  </a:prstClr>
                </a:solidFill>
              </a:rPr>
              <a:pPr defTabSz="457200">
                <a:defRPr/>
              </a:pPr>
              <a:t>7/5/2018</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defTabSz="457200">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defTabSz="457200">
              <a:defRPr/>
            </a:pPr>
            <a:fld id="{9346894E-268B-8C46-8EAD-BABC09C8163C}" type="slidenum">
              <a:rPr lang="en-US" smtClean="0">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6913679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defTabSz="457200">
              <a:defRPr/>
            </a:pPr>
            <a:fld id="{1121AC5C-CF7B-E74A-9AF8-859CC08763D4}" type="datetime1">
              <a:rPr lang="en-US" smtClean="0">
                <a:solidFill>
                  <a:prstClr val="black">
                    <a:tint val="75000"/>
                  </a:prstClr>
                </a:solidFill>
              </a:rPr>
              <a:pPr defTabSz="457200">
                <a:defRPr/>
              </a:pPr>
              <a:t>7/5/2018</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defTabSz="457200">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defTabSz="457200">
              <a:defRPr/>
            </a:pPr>
            <a:fld id="{D149626E-6D12-6748-9464-BFA63DB3F5BB}" type="slidenum">
              <a:rPr lang="en-US" smtClean="0">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8760117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defTabSz="457200">
              <a:defRPr/>
            </a:pPr>
            <a:fld id="{EE528681-C2FC-2244-8B30-21B95B46F0AE}" type="datetime1">
              <a:rPr lang="en-US" smtClean="0">
                <a:solidFill>
                  <a:prstClr val="black">
                    <a:tint val="75000"/>
                  </a:prstClr>
                </a:solidFill>
              </a:rPr>
              <a:pPr defTabSz="457200">
                <a:defRPr/>
              </a:pPr>
              <a:t>7/5/2018</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defTabSz="457200">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defTabSz="457200">
              <a:defRPr/>
            </a:pPr>
            <a:fld id="{A1F3508D-0181-FB4B-AA84-595038E08E7F}" type="slidenum">
              <a:rPr lang="en-US" smtClean="0">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7392476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defTabSz="457200">
              <a:defRPr/>
            </a:pPr>
            <a:fld id="{68B0967C-18A3-5041-9FD0-CA91D09D4ECE}" type="datetime1">
              <a:rPr lang="en-US" smtClean="0">
                <a:solidFill>
                  <a:prstClr val="black">
                    <a:tint val="75000"/>
                  </a:prstClr>
                </a:solidFill>
              </a:rPr>
              <a:pPr defTabSz="457200">
                <a:defRPr/>
              </a:pPr>
              <a:t>7/5/2018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defTabSz="457200">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defTabSz="457200">
              <a:defRPr/>
            </a:pPr>
            <a:fld id="{9C3EE6DB-ECCD-8F42-A4FE-C390E5250B22}" type="slidenum">
              <a:rPr lang="en-US" smtClean="0">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26871414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defTabSz="457200">
              <a:defRPr/>
            </a:pPr>
            <a:fld id="{6E4298C0-4385-4444-9CF2-AE6B5989E32B}" type="datetime1">
              <a:rPr lang="en-US" smtClean="0">
                <a:solidFill>
                  <a:prstClr val="black">
                    <a:tint val="75000"/>
                  </a:prstClr>
                </a:solidFill>
              </a:rPr>
              <a:pPr defTabSz="457200">
                <a:defRPr/>
              </a:pPr>
              <a:t>7/5/2018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defTabSz="457200">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defTabSz="457200">
              <a:defRPr/>
            </a:pPr>
            <a:fld id="{BE9E7845-381D-504E-A194-78070BC2D938}" type="slidenum">
              <a:rPr lang="en-US" smtClean="0">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32582118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457200">
              <a:defRPr/>
            </a:pPr>
            <a:fld id="{BF24F6BB-427B-6749-B1E8-4D5A24222D79}" type="datetime1">
              <a:rPr lang="en-US" smtClean="0">
                <a:solidFill>
                  <a:prstClr val="black">
                    <a:tint val="75000"/>
                  </a:prstClr>
                </a:solidFill>
              </a:rPr>
              <a:pPr defTabSz="457200">
                <a:defRPr/>
              </a:pPr>
              <a:t>7/5/2018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457200">
              <a:defRPr/>
            </a:pPr>
            <a:fld id="{C6F96BB9-B10D-1D47-8DCF-192C3ED08750}" type="slidenum">
              <a:rPr lang="en-US" smtClean="0">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293795742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457200">
              <a:defRPr/>
            </a:pPr>
            <a:fld id="{EF19BC6E-CE44-1043-8ADF-AA1E8F74FADE}" type="datetime1">
              <a:rPr lang="en-US" smtClean="0">
                <a:solidFill>
                  <a:prstClr val="black">
                    <a:tint val="75000"/>
                  </a:prstClr>
                </a:solidFill>
              </a:rPr>
              <a:pPr defTabSz="457200">
                <a:defRPr/>
              </a:pPr>
              <a:t>7/5/2018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457200">
              <a:defRPr/>
            </a:pPr>
            <a:fld id="{454F4878-BD16-1946-A4E4-884A6B8A3981}" type="slidenum">
              <a:rPr lang="en-US" smtClean="0">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3222197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C2EED1-0B66-4E1F-A4BE-CDEA0EEB11F6}" type="datetimeFigureOut">
              <a:rPr lang="en-US" smtClean="0"/>
              <a:t>7/5/2018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4DA64E-55D1-4380-B827-7A886F44A3FB}" type="slidenum">
              <a:rPr lang="en-US" smtClean="0"/>
              <a:t>‹#›</a:t>
            </a:fld>
            <a:endParaRPr lang="en-US"/>
          </a:p>
        </p:txBody>
      </p:sp>
    </p:spTree>
    <p:extLst>
      <p:ext uri="{BB962C8B-B14F-4D97-AF65-F5344CB8AC3E}">
        <p14:creationId xmlns:p14="http://schemas.microsoft.com/office/powerpoint/2010/main" val="745888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3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C2EED1-0B66-4E1F-A4BE-CDEA0EEB11F6}" type="datetimeFigureOut">
              <a:rPr lang="en-US" smtClean="0"/>
              <a:t>7/5/2018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4DA64E-55D1-4380-B827-7A886F44A3FB}" type="slidenum">
              <a:rPr lang="en-US" smtClean="0"/>
              <a:t>‹#›</a:t>
            </a:fld>
            <a:endParaRPr lang="en-US"/>
          </a:p>
        </p:txBody>
      </p:sp>
    </p:spTree>
    <p:extLst>
      <p:ext uri="{BB962C8B-B14F-4D97-AF65-F5344CB8AC3E}">
        <p14:creationId xmlns:p14="http://schemas.microsoft.com/office/powerpoint/2010/main" val="1976563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33"/>
            <a:ext cx="6172200"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C2EED1-0B66-4E1F-A4BE-CDEA0EEB11F6}" type="datetimeFigureOut">
              <a:rPr lang="en-US" smtClean="0"/>
              <a:t>7/5/2018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4DA64E-55D1-4380-B827-7A886F44A3FB}" type="slidenum">
              <a:rPr lang="en-US" smtClean="0"/>
              <a:t>‹#›</a:t>
            </a:fld>
            <a:endParaRPr lang="en-US"/>
          </a:p>
        </p:txBody>
      </p:sp>
    </p:spTree>
    <p:extLst>
      <p:ext uri="{BB962C8B-B14F-4D97-AF65-F5344CB8AC3E}">
        <p14:creationId xmlns:p14="http://schemas.microsoft.com/office/powerpoint/2010/main" val="3488323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6.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6.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C2EED1-0B66-4E1F-A4BE-CDEA0EEB11F6}" type="datetimeFigureOut">
              <a:rPr lang="en-US" smtClean="0"/>
              <a:t>7/5/2018</a:t>
            </a:fld>
            <a:endParaRPr lang="en-US"/>
          </a:p>
        </p:txBody>
      </p:sp>
      <p:sp>
        <p:nvSpPr>
          <p:cNvPr id="5" name="Footer Placeholder 4"/>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4DA64E-55D1-4380-B827-7A886F44A3FB}" type="slidenum">
              <a:rPr lang="en-US" smtClean="0"/>
              <a:t>‹#›</a:t>
            </a:fld>
            <a:endParaRPr lang="en-US"/>
          </a:p>
        </p:txBody>
      </p:sp>
    </p:spTree>
    <p:extLst>
      <p:ext uri="{BB962C8B-B14F-4D97-AF65-F5344CB8AC3E}">
        <p14:creationId xmlns:p14="http://schemas.microsoft.com/office/powerpoint/2010/main" val="6431951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footer2-01.jp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6169102"/>
            <a:ext cx="12192000" cy="688907"/>
          </a:xfrm>
          <a:prstGeom prst="rect">
            <a:avLst/>
          </a:prstGeom>
        </p:spPr>
      </p:pic>
      <p:pic>
        <p:nvPicPr>
          <p:cNvPr id="7" name="Picture 6" descr="header-01.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9"/>
            <a:ext cx="12192000" cy="1336977"/>
          </a:xfrm>
          <a:prstGeom prst="rect">
            <a:avLst/>
          </a:prstGeom>
        </p:spPr>
      </p:pic>
      <p:sp>
        <p:nvSpPr>
          <p:cNvPr id="2" name="Title Placeholder 1"/>
          <p:cNvSpPr>
            <a:spLocks noGrp="1"/>
          </p:cNvSpPr>
          <p:nvPr>
            <p:ph type="title"/>
          </p:nvPr>
        </p:nvSpPr>
        <p:spPr>
          <a:xfrm>
            <a:off x="609600" y="193977"/>
            <a:ext cx="10972800" cy="983894"/>
          </a:xfrm>
          <a:prstGeom prst="rect">
            <a:avLst/>
          </a:prstGeom>
        </p:spPr>
        <p:txBody>
          <a:bodyPr vert="horz" lIns="91440" tIns="45720" rIns="91440" bIns="45720" rtlCol="0" anchor="ctr">
            <a:normAutofit/>
          </a:bodyPr>
          <a:lstStyle/>
          <a:p>
            <a:r>
              <a:rPr lang="en-US" sz="4000" dirty="0">
                <a:solidFill>
                  <a:srgbClr val="101957"/>
                </a:solidFill>
                <a:latin typeface="Avenir" panose="02000503040000020003" pitchFamily="2" charset="0"/>
                <a:cs typeface="Arial-Mdm-FC"/>
              </a:rPr>
              <a:t>Header</a:t>
            </a:r>
            <a:endParaRPr lang="en-US" dirty="0"/>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066965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54" rtl="0" eaLnBrk="1" latinLnBrk="0" hangingPunct="1">
        <a:spcBef>
          <a:spcPct val="0"/>
        </a:spcBef>
        <a:buNone/>
        <a:defRPr sz="4400" kern="1200">
          <a:solidFill>
            <a:srgbClr val="152754"/>
          </a:solidFill>
          <a:latin typeface="Avenir LT 45 Book" panose="02000503020000020003" pitchFamily="2" charset="0"/>
          <a:ea typeface="+mj-ea"/>
          <a:cs typeface="+mj-cs"/>
        </a:defRPr>
      </a:lvl1pPr>
    </p:titleStyle>
    <p:bodyStyle>
      <a:lvl1pPr marL="342882" indent="-342882" algn="l" defTabSz="914354" rtl="0" eaLnBrk="1" latinLnBrk="0" hangingPunct="1">
        <a:spcBef>
          <a:spcPct val="20000"/>
        </a:spcBef>
        <a:buFont typeface="Arial" panose="020B0604020202020204" pitchFamily="34" charset="0"/>
        <a:buChar char="•"/>
        <a:defRPr lang="en-US" sz="2400" kern="1200" dirty="0" smtClean="0">
          <a:solidFill>
            <a:srgbClr val="101957"/>
          </a:solidFill>
          <a:latin typeface="Avenir LT 45 Book" panose="02000503020000020003" pitchFamily="2" charset="0"/>
          <a:ea typeface="+mn-ea"/>
          <a:cs typeface="+mn-cs"/>
        </a:defRPr>
      </a:lvl1pPr>
      <a:lvl2pPr marL="800060" indent="-342882" algn="l" defTabSz="914354" rtl="0" eaLnBrk="1" latinLnBrk="0" hangingPunct="1">
        <a:spcBef>
          <a:spcPct val="20000"/>
        </a:spcBef>
        <a:buFont typeface="Courier New" panose="02070309020205020404" pitchFamily="49" charset="0"/>
        <a:buChar char="o"/>
        <a:defRPr lang="en-US" sz="2400" kern="1200" dirty="0" smtClean="0">
          <a:solidFill>
            <a:srgbClr val="101957"/>
          </a:solidFill>
          <a:latin typeface="Avenir LT 45 Book" panose="02000503020000020003" pitchFamily="2" charset="0"/>
          <a:ea typeface="+mn-ea"/>
          <a:cs typeface="+mn-cs"/>
        </a:defRPr>
      </a:lvl2pPr>
      <a:lvl3pPr marL="1142942" indent="-228589" algn="l" defTabSz="914354" rtl="0" eaLnBrk="1" latinLnBrk="0" hangingPunct="1">
        <a:spcBef>
          <a:spcPct val="20000"/>
        </a:spcBef>
        <a:buFont typeface="Wingdings" panose="05000000000000000000" pitchFamily="2" charset="2"/>
        <a:buChar char="§"/>
        <a:defRPr lang="en-US" sz="2400" kern="1200" dirty="0" smtClean="0">
          <a:solidFill>
            <a:srgbClr val="101957"/>
          </a:solidFill>
          <a:latin typeface="Avenir LT 45 Book" panose="02000503020000020003" pitchFamily="2" charset="0"/>
          <a:ea typeface="+mn-ea"/>
          <a:cs typeface="+mn-cs"/>
        </a:defRPr>
      </a:lvl3pPr>
      <a:lvl4pPr marL="1600120" indent="-228589" algn="l" defTabSz="914354" rtl="0" eaLnBrk="1" latinLnBrk="0" hangingPunct="1">
        <a:spcBef>
          <a:spcPct val="20000"/>
        </a:spcBef>
        <a:buFont typeface="Arial" panose="020B0604020202020204" pitchFamily="34" charset="0"/>
        <a:buChar char="–"/>
        <a:defRPr lang="en-US" sz="2400" kern="1200" dirty="0" smtClean="0">
          <a:solidFill>
            <a:srgbClr val="101957"/>
          </a:solidFill>
          <a:latin typeface="Avenir LT 45 Book" panose="02000503020000020003" pitchFamily="2" charset="0"/>
          <a:ea typeface="+mn-ea"/>
          <a:cs typeface="+mn-cs"/>
        </a:defRPr>
      </a:lvl4pPr>
      <a:lvl5pPr marL="2057298" indent="-228589" algn="l" defTabSz="914354" rtl="0" eaLnBrk="1" latinLnBrk="0" hangingPunct="1">
        <a:spcBef>
          <a:spcPct val="20000"/>
        </a:spcBef>
        <a:buFont typeface="Arial" panose="020B0604020202020204" pitchFamily="34" charset="0"/>
        <a:buChar char="»"/>
        <a:defRPr lang="en-US" sz="2400" kern="1200" dirty="0">
          <a:solidFill>
            <a:srgbClr val="101957"/>
          </a:solidFill>
          <a:latin typeface="Avenir LT 45 Book" panose="02000503020000020003" pitchFamily="2" charset="0"/>
          <a:ea typeface="+mn-ea"/>
          <a:cs typeface="+mn-cs"/>
        </a:defRPr>
      </a:lvl5pPr>
      <a:lvl6pPr marL="2514474"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footer2-01.jp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6169102"/>
            <a:ext cx="12192000" cy="688907"/>
          </a:xfrm>
          <a:prstGeom prst="rect">
            <a:avLst/>
          </a:prstGeom>
        </p:spPr>
      </p:pic>
      <p:pic>
        <p:nvPicPr>
          <p:cNvPr id="7" name="Picture 6" descr="header-01.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9"/>
            <a:ext cx="12192000" cy="1336977"/>
          </a:xfrm>
          <a:prstGeom prst="rect">
            <a:avLst/>
          </a:prstGeom>
        </p:spPr>
      </p:pic>
      <p:sp>
        <p:nvSpPr>
          <p:cNvPr id="2" name="Title Placeholder 1"/>
          <p:cNvSpPr>
            <a:spLocks noGrp="1"/>
          </p:cNvSpPr>
          <p:nvPr>
            <p:ph type="title"/>
          </p:nvPr>
        </p:nvSpPr>
        <p:spPr>
          <a:xfrm>
            <a:off x="609600" y="193977"/>
            <a:ext cx="10972800" cy="983894"/>
          </a:xfrm>
          <a:prstGeom prst="rect">
            <a:avLst/>
          </a:prstGeom>
        </p:spPr>
        <p:txBody>
          <a:bodyPr vert="horz" lIns="91440" tIns="45720" rIns="91440" bIns="45720" rtlCol="0" anchor="ctr">
            <a:normAutofit/>
          </a:bodyPr>
          <a:lstStyle/>
          <a:p>
            <a:r>
              <a:rPr lang="en-US" sz="4000" dirty="0">
                <a:solidFill>
                  <a:srgbClr val="101957"/>
                </a:solidFill>
                <a:latin typeface="Avenir" panose="02000503040000020003" pitchFamily="2" charset="0"/>
                <a:cs typeface="Arial-Mdm-FC"/>
              </a:rPr>
              <a:t>Header</a:t>
            </a:r>
            <a:endParaRPr lang="en-US" dirty="0"/>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890357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354" rtl="0" eaLnBrk="1" latinLnBrk="0" hangingPunct="1">
        <a:spcBef>
          <a:spcPct val="0"/>
        </a:spcBef>
        <a:buNone/>
        <a:defRPr sz="4400" kern="1200">
          <a:solidFill>
            <a:srgbClr val="152754"/>
          </a:solidFill>
          <a:latin typeface="Avenir LT 45 Book" panose="02000503020000020003" pitchFamily="2" charset="0"/>
          <a:ea typeface="+mj-ea"/>
          <a:cs typeface="+mj-cs"/>
        </a:defRPr>
      </a:lvl1pPr>
    </p:titleStyle>
    <p:bodyStyle>
      <a:lvl1pPr marL="342882" indent="-342882" algn="l" defTabSz="914354" rtl="0" eaLnBrk="1" latinLnBrk="0" hangingPunct="1">
        <a:spcBef>
          <a:spcPct val="20000"/>
        </a:spcBef>
        <a:buFont typeface="Arial" panose="020B0604020202020204" pitchFamily="34" charset="0"/>
        <a:buChar char="•"/>
        <a:defRPr lang="en-US" sz="2400" kern="1200" dirty="0" smtClean="0">
          <a:solidFill>
            <a:srgbClr val="101957"/>
          </a:solidFill>
          <a:latin typeface="Avenir LT 45 Book" panose="02000503020000020003" pitchFamily="2" charset="0"/>
          <a:ea typeface="+mn-ea"/>
          <a:cs typeface="+mn-cs"/>
        </a:defRPr>
      </a:lvl1pPr>
      <a:lvl2pPr marL="800060" indent="-342882" algn="l" defTabSz="914354" rtl="0" eaLnBrk="1" latinLnBrk="0" hangingPunct="1">
        <a:spcBef>
          <a:spcPct val="20000"/>
        </a:spcBef>
        <a:buFont typeface="Courier New" panose="02070309020205020404" pitchFamily="49" charset="0"/>
        <a:buChar char="o"/>
        <a:defRPr lang="en-US" sz="2400" kern="1200" dirty="0" smtClean="0">
          <a:solidFill>
            <a:srgbClr val="101957"/>
          </a:solidFill>
          <a:latin typeface="Avenir LT 45 Book" panose="02000503020000020003" pitchFamily="2" charset="0"/>
          <a:ea typeface="+mn-ea"/>
          <a:cs typeface="+mn-cs"/>
        </a:defRPr>
      </a:lvl2pPr>
      <a:lvl3pPr marL="1142942" indent="-228589" algn="l" defTabSz="914354" rtl="0" eaLnBrk="1" latinLnBrk="0" hangingPunct="1">
        <a:spcBef>
          <a:spcPct val="20000"/>
        </a:spcBef>
        <a:buFont typeface="Wingdings" panose="05000000000000000000" pitchFamily="2" charset="2"/>
        <a:buChar char="§"/>
        <a:defRPr lang="en-US" sz="2400" kern="1200" dirty="0" smtClean="0">
          <a:solidFill>
            <a:srgbClr val="101957"/>
          </a:solidFill>
          <a:latin typeface="Avenir LT 45 Book" panose="02000503020000020003" pitchFamily="2" charset="0"/>
          <a:ea typeface="+mn-ea"/>
          <a:cs typeface="+mn-cs"/>
        </a:defRPr>
      </a:lvl3pPr>
      <a:lvl4pPr marL="1600120" indent="-228589" algn="l" defTabSz="914354" rtl="0" eaLnBrk="1" latinLnBrk="0" hangingPunct="1">
        <a:spcBef>
          <a:spcPct val="20000"/>
        </a:spcBef>
        <a:buFont typeface="Arial" panose="020B0604020202020204" pitchFamily="34" charset="0"/>
        <a:buChar char="–"/>
        <a:defRPr lang="en-US" sz="2400" kern="1200" dirty="0" smtClean="0">
          <a:solidFill>
            <a:srgbClr val="101957"/>
          </a:solidFill>
          <a:latin typeface="Avenir LT 45 Book" panose="02000503020000020003" pitchFamily="2" charset="0"/>
          <a:ea typeface="+mn-ea"/>
          <a:cs typeface="+mn-cs"/>
        </a:defRPr>
      </a:lvl4pPr>
      <a:lvl5pPr marL="2057298" indent="-228589" algn="l" defTabSz="914354" rtl="0" eaLnBrk="1" latinLnBrk="0" hangingPunct="1">
        <a:spcBef>
          <a:spcPct val="20000"/>
        </a:spcBef>
        <a:buFont typeface="Arial" panose="020B0604020202020204" pitchFamily="34" charset="0"/>
        <a:buChar char="»"/>
        <a:defRPr lang="en-US" sz="2400" kern="1200" dirty="0">
          <a:solidFill>
            <a:srgbClr val="101957"/>
          </a:solidFill>
          <a:latin typeface="Avenir LT 45 Book" panose="02000503020000020003" pitchFamily="2" charset="0"/>
          <a:ea typeface="+mn-ea"/>
          <a:cs typeface="+mn-cs"/>
        </a:defRPr>
      </a:lvl5pPr>
      <a:lvl6pPr marL="2514474"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defTabSz="457200">
              <a:defRPr/>
            </a:pPr>
            <a:fld id="{9A8A4008-ED04-EC4A-9D52-52C4B707DB37}" type="datetime1">
              <a:rPr lang="en-US" smtClean="0">
                <a:solidFill>
                  <a:prstClr val="black">
                    <a:tint val="75000"/>
                  </a:prstClr>
                </a:solidFill>
              </a:rPr>
              <a:pPr defTabSz="457200">
                <a:defRPr/>
              </a:pPr>
              <a:t>7/5/2018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defTabSz="457200">
              <a:defRPr/>
            </a:pPr>
            <a:fld id="{7304CA23-8F4A-1649-9A51-5958A9D4956D}" type="slidenum">
              <a:rPr lang="en-US" smtClean="0">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23056100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1" fontAlgn="base" hangingPunct="1">
        <a:spcBef>
          <a:spcPct val="20000"/>
        </a:spcBef>
        <a:spcAft>
          <a:spcPct val="0"/>
        </a:spcAft>
        <a:buFont typeface="Arial" pitchFamily="9"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1" fontAlgn="base" hangingPunct="1">
        <a:spcBef>
          <a:spcPct val="20000"/>
        </a:spcBef>
        <a:spcAft>
          <a:spcPct val="0"/>
        </a:spcAft>
        <a:buFont typeface="Arial" pitchFamily="9" charset="0"/>
        <a:buChar char="–"/>
        <a:defRPr sz="2800" kern="1200">
          <a:solidFill>
            <a:schemeClr val="tx1"/>
          </a:solidFill>
          <a:latin typeface="+mn-lt"/>
          <a:ea typeface="ＭＳ Ｐゴシック" pitchFamily="-111" charset="-128"/>
          <a:cs typeface="+mn-cs"/>
        </a:defRPr>
      </a:lvl2pPr>
      <a:lvl3pPr marL="1143000" indent="-228600" algn="l" defTabSz="457200" rtl="0" eaLnBrk="1" fontAlgn="base" hangingPunct="1">
        <a:spcBef>
          <a:spcPct val="20000"/>
        </a:spcBef>
        <a:spcAft>
          <a:spcPct val="0"/>
        </a:spcAft>
        <a:buFont typeface="Arial" pitchFamily="9" charset="0"/>
        <a:buChar char="•"/>
        <a:defRPr sz="2400" kern="1200">
          <a:solidFill>
            <a:schemeClr val="tx1"/>
          </a:solidFill>
          <a:latin typeface="+mn-lt"/>
          <a:ea typeface="ＭＳ Ｐゴシック" pitchFamily="-111" charset="-128"/>
          <a:cs typeface="+mn-cs"/>
        </a:defRPr>
      </a:lvl3pPr>
      <a:lvl4pPr marL="1600200" indent="-228600" algn="l" defTabSz="457200" rtl="0" eaLnBrk="1" fontAlgn="base" hangingPunct="1">
        <a:spcBef>
          <a:spcPct val="20000"/>
        </a:spcBef>
        <a:spcAft>
          <a:spcPct val="0"/>
        </a:spcAft>
        <a:buFont typeface="Arial" pitchFamily="9" charset="0"/>
        <a:buChar char="–"/>
        <a:defRPr sz="2000" kern="1200">
          <a:solidFill>
            <a:schemeClr val="tx1"/>
          </a:solidFill>
          <a:latin typeface="+mn-lt"/>
          <a:ea typeface="ＭＳ Ｐゴシック" pitchFamily="-111" charset="-128"/>
          <a:cs typeface="+mn-cs"/>
        </a:defRPr>
      </a:lvl4pPr>
      <a:lvl5pPr marL="2057400" indent="-228600" algn="l" defTabSz="457200" rtl="0" eaLnBrk="1" fontAlgn="base" hangingPunct="1">
        <a:spcBef>
          <a:spcPct val="20000"/>
        </a:spcBef>
        <a:spcAft>
          <a:spcPct val="0"/>
        </a:spcAft>
        <a:buFont typeface="Arial" pitchFamily="9"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defTabSz="457200">
              <a:defRPr/>
            </a:pPr>
            <a:fld id="{9A8A4008-ED04-EC4A-9D52-52C4B707DB37}" type="datetime1">
              <a:rPr lang="en-US" smtClean="0">
                <a:solidFill>
                  <a:prstClr val="black">
                    <a:tint val="75000"/>
                  </a:prstClr>
                </a:solidFill>
              </a:rPr>
              <a:pPr defTabSz="457200">
                <a:defRPr/>
              </a:pPr>
              <a:t>7/5/2018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defTabSz="457200">
              <a:defRPr/>
            </a:pPr>
            <a:fld id="{7304CA23-8F4A-1649-9A51-5958A9D4956D}" type="slidenum">
              <a:rPr lang="en-US" smtClean="0">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110247539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1" fontAlgn="base" hangingPunct="1">
        <a:spcBef>
          <a:spcPct val="20000"/>
        </a:spcBef>
        <a:spcAft>
          <a:spcPct val="0"/>
        </a:spcAft>
        <a:buFont typeface="Arial" pitchFamily="9"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1" fontAlgn="base" hangingPunct="1">
        <a:spcBef>
          <a:spcPct val="20000"/>
        </a:spcBef>
        <a:spcAft>
          <a:spcPct val="0"/>
        </a:spcAft>
        <a:buFont typeface="Arial" pitchFamily="9" charset="0"/>
        <a:buChar char="–"/>
        <a:defRPr sz="2800" kern="1200">
          <a:solidFill>
            <a:schemeClr val="tx1"/>
          </a:solidFill>
          <a:latin typeface="+mn-lt"/>
          <a:ea typeface="ＭＳ Ｐゴシック" pitchFamily="-111" charset="-128"/>
          <a:cs typeface="+mn-cs"/>
        </a:defRPr>
      </a:lvl2pPr>
      <a:lvl3pPr marL="1143000" indent="-228600" algn="l" defTabSz="457200" rtl="0" eaLnBrk="1" fontAlgn="base" hangingPunct="1">
        <a:spcBef>
          <a:spcPct val="20000"/>
        </a:spcBef>
        <a:spcAft>
          <a:spcPct val="0"/>
        </a:spcAft>
        <a:buFont typeface="Arial" pitchFamily="9" charset="0"/>
        <a:buChar char="•"/>
        <a:defRPr sz="2400" kern="1200">
          <a:solidFill>
            <a:schemeClr val="tx1"/>
          </a:solidFill>
          <a:latin typeface="+mn-lt"/>
          <a:ea typeface="ＭＳ Ｐゴシック" pitchFamily="-111" charset="-128"/>
          <a:cs typeface="+mn-cs"/>
        </a:defRPr>
      </a:lvl3pPr>
      <a:lvl4pPr marL="1600200" indent="-228600" algn="l" defTabSz="457200" rtl="0" eaLnBrk="1" fontAlgn="base" hangingPunct="1">
        <a:spcBef>
          <a:spcPct val="20000"/>
        </a:spcBef>
        <a:spcAft>
          <a:spcPct val="0"/>
        </a:spcAft>
        <a:buFont typeface="Arial" pitchFamily="9" charset="0"/>
        <a:buChar char="–"/>
        <a:defRPr sz="2000" kern="1200">
          <a:solidFill>
            <a:schemeClr val="tx1"/>
          </a:solidFill>
          <a:latin typeface="+mn-lt"/>
          <a:ea typeface="ＭＳ Ｐゴシック" pitchFamily="-111" charset="-128"/>
          <a:cs typeface="+mn-cs"/>
        </a:defRPr>
      </a:lvl4pPr>
      <a:lvl5pPr marL="2057400" indent="-228600" algn="l" defTabSz="457200" rtl="0" eaLnBrk="1" fontAlgn="base" hangingPunct="1">
        <a:spcBef>
          <a:spcPct val="20000"/>
        </a:spcBef>
        <a:spcAft>
          <a:spcPct val="0"/>
        </a:spcAft>
        <a:buFont typeface="Arial" pitchFamily="9"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defTabSz="457200">
              <a:defRPr/>
            </a:pPr>
            <a:fld id="{9A8A4008-ED04-EC4A-9D52-52C4B707DB37}" type="datetime1">
              <a:rPr lang="en-US" smtClean="0">
                <a:solidFill>
                  <a:prstClr val="black">
                    <a:tint val="75000"/>
                  </a:prstClr>
                </a:solidFill>
              </a:rPr>
              <a:pPr defTabSz="457200">
                <a:defRPr/>
              </a:pPr>
              <a:t>7/5/2018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defTabSz="457200">
              <a:defRPr/>
            </a:pPr>
            <a:fld id="{7304CA23-8F4A-1649-9A51-5958A9D4956D}" type="slidenum">
              <a:rPr lang="en-US" smtClean="0">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219045292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1" fontAlgn="base" hangingPunct="1">
        <a:spcBef>
          <a:spcPct val="20000"/>
        </a:spcBef>
        <a:spcAft>
          <a:spcPct val="0"/>
        </a:spcAft>
        <a:buFont typeface="Arial" pitchFamily="9"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1" fontAlgn="base" hangingPunct="1">
        <a:spcBef>
          <a:spcPct val="20000"/>
        </a:spcBef>
        <a:spcAft>
          <a:spcPct val="0"/>
        </a:spcAft>
        <a:buFont typeface="Arial" pitchFamily="9" charset="0"/>
        <a:buChar char="–"/>
        <a:defRPr sz="2800" kern="1200">
          <a:solidFill>
            <a:schemeClr val="tx1"/>
          </a:solidFill>
          <a:latin typeface="+mn-lt"/>
          <a:ea typeface="ＭＳ Ｐゴシック" pitchFamily="-111" charset="-128"/>
          <a:cs typeface="+mn-cs"/>
        </a:defRPr>
      </a:lvl2pPr>
      <a:lvl3pPr marL="1143000" indent="-228600" algn="l" defTabSz="457200" rtl="0" eaLnBrk="1" fontAlgn="base" hangingPunct="1">
        <a:spcBef>
          <a:spcPct val="20000"/>
        </a:spcBef>
        <a:spcAft>
          <a:spcPct val="0"/>
        </a:spcAft>
        <a:buFont typeface="Arial" pitchFamily="9" charset="0"/>
        <a:buChar char="•"/>
        <a:defRPr sz="2400" kern="1200">
          <a:solidFill>
            <a:schemeClr val="tx1"/>
          </a:solidFill>
          <a:latin typeface="+mn-lt"/>
          <a:ea typeface="ＭＳ Ｐゴシック" pitchFamily="-111" charset="-128"/>
          <a:cs typeface="+mn-cs"/>
        </a:defRPr>
      </a:lvl3pPr>
      <a:lvl4pPr marL="1600200" indent="-228600" algn="l" defTabSz="457200" rtl="0" eaLnBrk="1" fontAlgn="base" hangingPunct="1">
        <a:spcBef>
          <a:spcPct val="20000"/>
        </a:spcBef>
        <a:spcAft>
          <a:spcPct val="0"/>
        </a:spcAft>
        <a:buFont typeface="Arial" pitchFamily="9" charset="0"/>
        <a:buChar char="–"/>
        <a:defRPr sz="2000" kern="1200">
          <a:solidFill>
            <a:schemeClr val="tx1"/>
          </a:solidFill>
          <a:latin typeface="+mn-lt"/>
          <a:ea typeface="ＭＳ Ｐゴシック" pitchFamily="-111" charset="-128"/>
          <a:cs typeface="+mn-cs"/>
        </a:defRPr>
      </a:lvl4pPr>
      <a:lvl5pPr marL="2057400" indent="-228600" algn="l" defTabSz="457200" rtl="0" eaLnBrk="1" fontAlgn="base" hangingPunct="1">
        <a:spcBef>
          <a:spcPct val="20000"/>
        </a:spcBef>
        <a:spcAft>
          <a:spcPct val="0"/>
        </a:spcAft>
        <a:buFont typeface="Arial" pitchFamily="9"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oleObject" Target="../embeddings/oleObject5.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18.emf"/><Relationship Id="rId4" Type="http://schemas.openxmlformats.org/officeDocument/2006/relationships/oleObject" Target="../embeddings/oleObject6.bin"/></Relationships>
</file>

<file path=ppt/slides/_rels/slide2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4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2.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jpeg"/></Relationships>
</file>

<file path=ppt/slides/_rels/slide4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3.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jpeg"/></Relationships>
</file>

<file path=ppt/slides/_rels/slide4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4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45.xml.rels><?xml version="1.0" encoding="UTF-8" standalone="yes"?>
<Relationships xmlns="http://schemas.openxmlformats.org/package/2006/relationships"><Relationship Id="rId8" Type="http://schemas.openxmlformats.org/officeDocument/2006/relationships/hyperlink" Target="http://www.bigcitieshealth.org/front-lines-blog/" TargetMode="External"/><Relationship Id="rId13" Type="http://schemas.openxmlformats.org/officeDocument/2006/relationships/hyperlink" Target="https://twitter.com/CSTEnews" TargetMode="External"/><Relationship Id="rId3" Type="http://schemas.openxmlformats.org/officeDocument/2006/relationships/hyperlink" Target="mailto:cjuliano@naccho.org" TargetMode="External"/><Relationship Id="rId7" Type="http://schemas.openxmlformats.org/officeDocument/2006/relationships/hyperlink" Target="https://www.facebook.com/BigCitiesHealth" TargetMode="External"/><Relationship Id="rId12" Type="http://schemas.openxmlformats.org/officeDocument/2006/relationships/hyperlink" Target="https://www.cste.org/" TargetMode="External"/><Relationship Id="rId17" Type="http://schemas.openxmlformats.org/officeDocument/2006/relationships/image" Target="../media/image20.png"/><Relationship Id="rId2" Type="http://schemas.openxmlformats.org/officeDocument/2006/relationships/notesSlide" Target="../notesSlides/notesSlide36.xml"/><Relationship Id="rId16"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hyperlink" Target="https://twitter.com/BigCitiesHealth" TargetMode="External"/><Relationship Id="rId11" Type="http://schemas.openxmlformats.org/officeDocument/2006/relationships/hyperlink" Target="mailto:jarrazola@cste.org" TargetMode="External"/><Relationship Id="rId5" Type="http://schemas.openxmlformats.org/officeDocument/2006/relationships/hyperlink" Target="http://www.bigcitieshealth.org/" TargetMode="External"/><Relationship Id="rId15" Type="http://schemas.openxmlformats.org/officeDocument/2006/relationships/image" Target="../media/image9.png"/><Relationship Id="rId10" Type="http://schemas.openxmlformats.org/officeDocument/2006/relationships/image" Target="../media/image8.jpeg"/><Relationship Id="rId4" Type="http://schemas.openxmlformats.org/officeDocument/2006/relationships/hyperlink" Target="mailto:mmcginty@naccho.org" TargetMode="External"/><Relationship Id="rId9" Type="http://schemas.openxmlformats.org/officeDocument/2006/relationships/image" Target="../media/image10.jpeg"/><Relationship Id="rId14" Type="http://schemas.openxmlformats.org/officeDocument/2006/relationships/hyperlink" Target="https://www.facebook.com/CSTE.org/"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8628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F969A-BCE2-49EF-983A-C18358D54867}"/>
              </a:ext>
            </a:extLst>
          </p:cNvPr>
          <p:cNvSpPr>
            <a:spLocks noGrp="1"/>
          </p:cNvSpPr>
          <p:nvPr>
            <p:ph type="title"/>
          </p:nvPr>
        </p:nvSpPr>
        <p:spPr/>
        <p:txBody>
          <a:bodyPr/>
          <a:lstStyle/>
          <a:p>
            <a:r>
              <a:rPr lang="en-US" dirty="0"/>
              <a:t>Why State &amp; Local?</a:t>
            </a:r>
          </a:p>
        </p:txBody>
      </p:sp>
      <p:sp>
        <p:nvSpPr>
          <p:cNvPr id="3" name="Text Placeholder 2">
            <a:extLst>
              <a:ext uri="{FF2B5EF4-FFF2-40B4-BE49-F238E27FC236}">
                <a16:creationId xmlns:a16="http://schemas.microsoft.com/office/drawing/2014/main" id="{7460D4DF-6791-4F97-A47B-4A835E7ACF6C}"/>
              </a:ext>
            </a:extLst>
          </p:cNvPr>
          <p:cNvSpPr>
            <a:spLocks noGrp="1"/>
          </p:cNvSpPr>
          <p:nvPr>
            <p:ph type="body" sz="quarter" idx="10"/>
          </p:nvPr>
        </p:nvSpPr>
        <p:spPr>
          <a:xfrm>
            <a:off x="227309" y="1775895"/>
            <a:ext cx="11799592" cy="4746323"/>
          </a:xfrm>
        </p:spPr>
        <p:txBody>
          <a:bodyPr>
            <a:normAutofit/>
          </a:bodyPr>
          <a:lstStyle/>
          <a:p>
            <a:r>
              <a:rPr lang="en-US" sz="3000" dirty="0"/>
              <a:t>Prior limitation is focus on state HDs, not capturing numeric and functional capacity of locals</a:t>
            </a:r>
          </a:p>
          <a:p>
            <a:endParaRPr lang="en-US" sz="3000" dirty="0"/>
          </a:p>
          <a:p>
            <a:r>
              <a:rPr lang="en-US" sz="3000" dirty="0"/>
              <a:t>Partnered with BCHC to assess the local epidemiology capacity in large urban health departments</a:t>
            </a:r>
          </a:p>
          <a:p>
            <a:endParaRPr lang="en-US" sz="3000" dirty="0"/>
          </a:p>
          <a:p>
            <a:r>
              <a:rPr lang="en-US" sz="3000" dirty="0"/>
              <a:t>CSTE and BCHC solicited input from local epis to tailor the ECA to locals</a:t>
            </a:r>
          </a:p>
          <a:p>
            <a:endParaRPr lang="en-US" sz="3000" dirty="0"/>
          </a:p>
        </p:txBody>
      </p:sp>
    </p:spTree>
    <p:extLst>
      <p:ext uri="{BB962C8B-B14F-4D97-AF65-F5344CB8AC3E}">
        <p14:creationId xmlns:p14="http://schemas.microsoft.com/office/powerpoint/2010/main" val="1563128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845E5-1CE0-41AC-8376-C7CEF0D1243F}"/>
              </a:ext>
            </a:extLst>
          </p:cNvPr>
          <p:cNvSpPr>
            <a:spLocks noGrp="1"/>
          </p:cNvSpPr>
          <p:nvPr>
            <p:ph type="title"/>
          </p:nvPr>
        </p:nvSpPr>
        <p:spPr/>
        <p:txBody>
          <a:bodyPr/>
          <a:lstStyle/>
          <a:p>
            <a:r>
              <a:rPr lang="en-US" b="1" dirty="0">
                <a:latin typeface="Calibri Light" panose="020F0302020204030204" pitchFamily="34" charset="0"/>
                <a:cs typeface="Calibri Light" panose="020F0302020204030204" pitchFamily="34" charset="0"/>
              </a:rPr>
              <a:t>Definitions</a:t>
            </a:r>
          </a:p>
        </p:txBody>
      </p:sp>
      <p:sp>
        <p:nvSpPr>
          <p:cNvPr id="3" name="Text Placeholder 2">
            <a:extLst>
              <a:ext uri="{FF2B5EF4-FFF2-40B4-BE49-F238E27FC236}">
                <a16:creationId xmlns:a16="http://schemas.microsoft.com/office/drawing/2014/main" id="{360F4C9B-3D2E-4901-AEA6-CAC5A43D32E0}"/>
              </a:ext>
            </a:extLst>
          </p:cNvPr>
          <p:cNvSpPr>
            <a:spLocks noGrp="1"/>
          </p:cNvSpPr>
          <p:nvPr>
            <p:ph type="body" sz="quarter" idx="10"/>
          </p:nvPr>
        </p:nvSpPr>
        <p:spPr>
          <a:xfrm>
            <a:off x="227309" y="1336984"/>
            <a:ext cx="11799592" cy="4963461"/>
          </a:xfrm>
        </p:spPr>
        <p:txBody>
          <a:bodyPr>
            <a:normAutofit fontScale="92500" lnSpcReduction="10000"/>
          </a:bodyPr>
          <a:lstStyle/>
          <a:p>
            <a:r>
              <a:rPr lang="en-US" sz="3000" u="sng" dirty="0">
                <a:latin typeface="Calibri" panose="020F0502020204030204" pitchFamily="34" charset="0"/>
                <a:cs typeface="Calibri" panose="020F0502020204030204" pitchFamily="34" charset="0"/>
              </a:rPr>
              <a:t>Capacity</a:t>
            </a:r>
            <a:r>
              <a:rPr lang="en-US" sz="3000" dirty="0">
                <a:latin typeface="Calibri" panose="020F0502020204030204" pitchFamily="34" charset="0"/>
                <a:cs typeface="Calibri" panose="020F0502020204030204" pitchFamily="34" charset="0"/>
              </a:rPr>
              <a:t>: The ability to lead activities, provide subject matter expertise, and apply for, receive, and manage resources to conduct key activities</a:t>
            </a:r>
          </a:p>
          <a:p>
            <a:r>
              <a:rPr lang="en-US" sz="3000" u="sng" dirty="0">
                <a:latin typeface="Calibri" panose="020F0502020204030204" pitchFamily="34" charset="0"/>
                <a:cs typeface="Calibri" panose="020F0502020204030204" pitchFamily="34" charset="0"/>
              </a:rPr>
              <a:t>Epidemiologist</a:t>
            </a:r>
            <a:r>
              <a:rPr lang="en-US" sz="3000" dirty="0">
                <a:latin typeface="Calibri" panose="020F0502020204030204" pitchFamily="34" charset="0"/>
                <a:cs typeface="Calibri" panose="020F0502020204030204" pitchFamily="34" charset="0"/>
              </a:rPr>
              <a:t>:</a:t>
            </a:r>
          </a:p>
          <a:p>
            <a:pPr marL="568296" lvl="1" indent="-277800"/>
            <a:r>
              <a:rPr lang="en-US" sz="3000" dirty="0">
                <a:latin typeface="Calibri" panose="020F0502020204030204" pitchFamily="34" charset="0"/>
                <a:cs typeface="Calibri" panose="020F0502020204030204" pitchFamily="34" charset="0"/>
              </a:rPr>
              <a:t>“All those employed by the state; all those working at the state level who are either federal assignees (e.g. EISO, CEFO, PHAP) or contract employees (e.g. CSTE trainee, contracted from school of public health to work at or for the State Health Department); and state employees assigned to work at a local or regional level (e.g. to conduct investigations for a region of the state).” </a:t>
            </a:r>
          </a:p>
          <a:p>
            <a:pPr marL="568296" lvl="1" indent="-277800"/>
            <a:r>
              <a:rPr lang="en-US" sz="3000" dirty="0">
                <a:latin typeface="Calibri" panose="020F0502020204030204" pitchFamily="34" charset="0"/>
                <a:cs typeface="Calibri" panose="020F0502020204030204" pitchFamily="34" charset="0"/>
              </a:rPr>
              <a:t>“An investigator who studies the occurrence of disease or other health related conditions or events in defined populations. The control of disease in populations is often also considered to be a task for the epidemiologist.”</a:t>
            </a:r>
          </a:p>
          <a:p>
            <a:endParaRPr lang="en-US" dirty="0"/>
          </a:p>
        </p:txBody>
      </p:sp>
    </p:spTree>
    <p:extLst>
      <p:ext uri="{BB962C8B-B14F-4D97-AF65-F5344CB8AC3E}">
        <p14:creationId xmlns:p14="http://schemas.microsoft.com/office/powerpoint/2010/main" val="3746161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9CE6E-C402-49C1-BE8C-01A9BBC0A445}"/>
              </a:ext>
            </a:extLst>
          </p:cNvPr>
          <p:cNvSpPr>
            <a:spLocks noGrp="1"/>
          </p:cNvSpPr>
          <p:nvPr>
            <p:ph type="title"/>
          </p:nvPr>
        </p:nvSpPr>
        <p:spPr>
          <a:xfrm>
            <a:off x="337464" y="158291"/>
            <a:ext cx="8229600" cy="1030639"/>
          </a:xfrm>
        </p:spPr>
        <p:txBody>
          <a:bodyPr>
            <a:noAutofit/>
          </a:bodyPr>
          <a:lstStyle/>
          <a:p>
            <a:r>
              <a:rPr lang="en-US" sz="3600" b="1" dirty="0">
                <a:latin typeface="Calibri Light" panose="020F0302020204030204" pitchFamily="34" charset="0"/>
                <a:cs typeface="Calibri Light" panose="020F0302020204030204" pitchFamily="34" charset="0"/>
              </a:rPr>
              <a:t>Essential Public Health Services Defined</a:t>
            </a:r>
          </a:p>
        </p:txBody>
      </p:sp>
      <p:sp>
        <p:nvSpPr>
          <p:cNvPr id="3" name="Text Placeholder 2">
            <a:extLst>
              <a:ext uri="{FF2B5EF4-FFF2-40B4-BE49-F238E27FC236}">
                <a16:creationId xmlns:a16="http://schemas.microsoft.com/office/drawing/2014/main" id="{FD24F842-3A95-439F-861C-4E492622821C}"/>
              </a:ext>
            </a:extLst>
          </p:cNvPr>
          <p:cNvSpPr>
            <a:spLocks noGrp="1"/>
          </p:cNvSpPr>
          <p:nvPr>
            <p:ph type="body" sz="quarter" idx="10"/>
          </p:nvPr>
        </p:nvSpPr>
        <p:spPr/>
        <p:txBody>
          <a:bodyPr>
            <a:normAutofit/>
          </a:bodyPr>
          <a:lstStyle/>
          <a:p>
            <a:r>
              <a:rPr lang="en-US" sz="2800" dirty="0">
                <a:latin typeface="Calibri" panose="020F0502020204030204" pitchFamily="34" charset="0"/>
                <a:cs typeface="Calibri" panose="020F0502020204030204" pitchFamily="34" charset="0"/>
              </a:rPr>
              <a:t>CSTE measured capacity in four primary Essential Public Health Services (EPHS) most relevant to epidemiology:</a:t>
            </a:r>
          </a:p>
          <a:p>
            <a:pPr lvl="1" indent="-454003"/>
            <a:r>
              <a:rPr lang="en-US" sz="2800" dirty="0">
                <a:latin typeface="Calibri" panose="020F0502020204030204" pitchFamily="34" charset="0"/>
                <a:cs typeface="Calibri" panose="020F0502020204030204" pitchFamily="34" charset="0"/>
              </a:rPr>
              <a:t>EPHS #1 – Monitoring health status</a:t>
            </a:r>
          </a:p>
          <a:p>
            <a:pPr lvl="1" indent="-454003"/>
            <a:r>
              <a:rPr lang="en-US" sz="2800" dirty="0">
                <a:latin typeface="Calibri" panose="020F0502020204030204" pitchFamily="34" charset="0"/>
                <a:cs typeface="Calibri" panose="020F0502020204030204" pitchFamily="34" charset="0"/>
              </a:rPr>
              <a:t>EPHS #2 – Investigating community health problems and hazards</a:t>
            </a:r>
          </a:p>
          <a:p>
            <a:pPr lvl="1" indent="-454003"/>
            <a:r>
              <a:rPr lang="en-US" sz="2800" dirty="0">
                <a:latin typeface="Calibri" panose="020F0502020204030204" pitchFamily="34" charset="0"/>
                <a:cs typeface="Calibri" panose="020F0502020204030204" pitchFamily="34" charset="0"/>
              </a:rPr>
              <a:t>EPHS #9 – Evaluating the effectiveness of public health interventions</a:t>
            </a:r>
          </a:p>
          <a:p>
            <a:pPr lvl="1" indent="-454003"/>
            <a:r>
              <a:rPr lang="en-US" sz="2800" dirty="0">
                <a:latin typeface="Calibri" panose="020F0502020204030204" pitchFamily="34" charset="0"/>
                <a:cs typeface="Calibri" panose="020F0502020204030204" pitchFamily="34" charset="0"/>
              </a:rPr>
              <a:t>EPHS #10 – Conducting research</a:t>
            </a:r>
          </a:p>
        </p:txBody>
      </p:sp>
    </p:spTree>
    <p:extLst>
      <p:ext uri="{BB962C8B-B14F-4D97-AF65-F5344CB8AC3E}">
        <p14:creationId xmlns:p14="http://schemas.microsoft.com/office/powerpoint/2010/main" val="2918746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C291E-470E-4C34-90F5-7A0165ECDF0D}"/>
              </a:ext>
            </a:extLst>
          </p:cNvPr>
          <p:cNvSpPr>
            <a:spLocks noGrp="1"/>
          </p:cNvSpPr>
          <p:nvPr>
            <p:ph type="title"/>
          </p:nvPr>
        </p:nvSpPr>
        <p:spPr/>
        <p:txBody>
          <a:bodyPr/>
          <a:lstStyle/>
          <a:p>
            <a:r>
              <a:rPr lang="en-US" b="1" dirty="0">
                <a:latin typeface="Calibri Light" panose="020F0302020204030204" pitchFamily="34" charset="0"/>
                <a:cs typeface="Calibri Light" panose="020F0302020204030204" pitchFamily="34" charset="0"/>
              </a:rPr>
              <a:t>Response Rate</a:t>
            </a:r>
          </a:p>
        </p:txBody>
      </p:sp>
      <p:sp>
        <p:nvSpPr>
          <p:cNvPr id="3" name="Text Placeholder 2">
            <a:extLst>
              <a:ext uri="{FF2B5EF4-FFF2-40B4-BE49-F238E27FC236}">
                <a16:creationId xmlns:a16="http://schemas.microsoft.com/office/drawing/2014/main" id="{6258A65F-0DF3-477A-9C6B-5E2B05DBD2FF}"/>
              </a:ext>
            </a:extLst>
          </p:cNvPr>
          <p:cNvSpPr>
            <a:spLocks noGrp="1"/>
          </p:cNvSpPr>
          <p:nvPr>
            <p:ph type="body" sz="quarter" idx="10"/>
          </p:nvPr>
        </p:nvSpPr>
        <p:spPr/>
        <p:txBody>
          <a:bodyPr>
            <a:normAutofit/>
          </a:bodyPr>
          <a:lstStyle/>
          <a:p>
            <a:r>
              <a:rPr lang="en-US" sz="2800" dirty="0">
                <a:latin typeface="Calibri" panose="020F0502020204030204" pitchFamily="34" charset="0"/>
                <a:cs typeface="Calibri" panose="020F0502020204030204" pitchFamily="34" charset="0"/>
              </a:rPr>
              <a:t>BCHC: 27/30 (90%) member city/county health departments</a:t>
            </a:r>
          </a:p>
          <a:p>
            <a:endParaRPr lang="en-US" sz="2800"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States: All (100%) 50 states and the District of Columbia responded along with  3 out </a:t>
            </a:r>
            <a:r>
              <a:rPr lang="en-US" sz="2800">
                <a:latin typeface="Calibri" panose="020F0502020204030204" pitchFamily="34" charset="0"/>
                <a:cs typeface="Calibri" panose="020F0502020204030204" pitchFamily="34" charset="0"/>
              </a:rPr>
              <a:t>of /6 </a:t>
            </a:r>
            <a:r>
              <a:rPr lang="en-US" sz="2800" dirty="0">
                <a:latin typeface="Calibri" panose="020F0502020204030204" pitchFamily="34" charset="0"/>
                <a:cs typeface="Calibri" panose="020F0502020204030204" pitchFamily="34" charset="0"/>
              </a:rPr>
              <a:t>Territories</a:t>
            </a:r>
          </a:p>
          <a:p>
            <a:endParaRPr lang="en-US" sz="2800" dirty="0"/>
          </a:p>
        </p:txBody>
      </p:sp>
      <p:pic>
        <p:nvPicPr>
          <p:cNvPr id="4" name="Shape 149"/>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771" y="4813619"/>
            <a:ext cx="1903412"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4693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p:nvPr/>
        </p:nvSpPr>
        <p:spPr>
          <a:xfrm>
            <a:off x="-1" y="-26852"/>
            <a:ext cx="12191998" cy="2036720"/>
          </a:xfrm>
          <a:prstGeom prst="rect">
            <a:avLst/>
          </a:prstGeom>
          <a:solidFill>
            <a:schemeClr val="accent3">
              <a:alpha val="40000"/>
            </a:schemeClr>
          </a:solidFill>
          <a:ln>
            <a:noFill/>
          </a:ln>
          <a:effectLst>
            <a:reflection stA="40000" endPos="50000" sy="-100000" algn="bl" rotWithShape="0"/>
          </a:effectLst>
        </p:spPr>
        <p:txBody>
          <a:bodyPr lIns="91425" tIns="45700" rIns="91425" bIns="45700" anchor="ctr"/>
          <a:lstStyle/>
          <a:p>
            <a:pPr algn="ctr" fontAlgn="base">
              <a:defRPr/>
            </a:pPr>
            <a:endParaRPr>
              <a:solidFill>
                <a:prstClr val="white"/>
              </a:solidFill>
              <a:ea typeface="Calibri"/>
              <a:cs typeface="Calibri"/>
              <a:sym typeface="Calibri"/>
            </a:endParaRPr>
          </a:p>
        </p:txBody>
      </p:sp>
      <p:sp>
        <p:nvSpPr>
          <p:cNvPr id="9219" name="Shape 145"/>
          <p:cNvSpPr>
            <a:spLocks noGrp="1"/>
          </p:cNvSpPr>
          <p:nvPr>
            <p:ph type="ctrTitle"/>
          </p:nvPr>
        </p:nvSpPr>
        <p:spPr>
          <a:xfrm>
            <a:off x="981869" y="1976439"/>
            <a:ext cx="10399776" cy="2387600"/>
          </a:xfrm>
        </p:spPr>
        <p:txBody>
          <a:bodyPr vert="horz" lIns="91425" tIns="45700" rIns="91425" bIns="45700" rtlCol="0" anchor="b">
            <a:normAutofit/>
          </a:bodyPr>
          <a:lstStyle/>
          <a:p>
            <a:pPr>
              <a:buSzPct val="25000"/>
            </a:pPr>
            <a:r>
              <a:rPr lang="en-US" altLang="en-US" sz="4000" b="1" dirty="0">
                <a:solidFill>
                  <a:srgbClr val="000000"/>
                </a:solidFill>
                <a:ea typeface="ＭＳ Ｐゴシック" panose="020B0600070205080204" pitchFamily="34" charset="-128"/>
                <a:sym typeface="Calibri" panose="020F0502020204030204" pitchFamily="34" charset="0"/>
              </a:rPr>
              <a:t>BCHC Results</a:t>
            </a:r>
          </a:p>
        </p:txBody>
      </p:sp>
      <p:sp>
        <p:nvSpPr>
          <p:cNvPr id="9221" name="Shape 147"/>
          <p:cNvSpPr>
            <a:spLocks noChangeArrowheads="1"/>
          </p:cNvSpPr>
          <p:nvPr/>
        </p:nvSpPr>
        <p:spPr bwMode="auto">
          <a:xfrm>
            <a:off x="0" y="7"/>
            <a:ext cx="12192000" cy="46039"/>
          </a:xfrm>
          <a:prstGeom prst="rect">
            <a:avLst/>
          </a:prstGeom>
          <a:solidFill>
            <a:srgbClr val="7F7F7F"/>
          </a:solidFill>
          <a:ln w="12700">
            <a:solidFill>
              <a:srgbClr val="0C0C0C"/>
            </a:solidFill>
            <a:miter lim="800000"/>
            <a:headEnd/>
            <a:tailEnd/>
          </a:ln>
        </p:spPr>
        <p:txBody>
          <a:bodyPr lIns="91425" tIns="45700" rIns="91425" bIns="45700"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fontAlgn="base">
              <a:spcBef>
                <a:spcPct val="0"/>
              </a:spcBef>
              <a:spcAft>
                <a:spcPct val="0"/>
              </a:spcAft>
            </a:pPr>
            <a:endParaRPr lang="en-US" altLang="en-US">
              <a:solidFill>
                <a:srgbClr val="E3D1BB"/>
              </a:solidFill>
              <a:latin typeface="Calibri" panose="020F0502020204030204" pitchFamily="34" charset="0"/>
              <a:sym typeface="Calibri" panose="020F0502020204030204" pitchFamily="34" charset="0"/>
            </a:endParaRPr>
          </a:p>
        </p:txBody>
      </p:sp>
      <p:pic>
        <p:nvPicPr>
          <p:cNvPr id="9222" name="Shape 148" descr="BCHC Logo.jpeg"/>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738"/>
            <a:ext cx="1963738"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Shape 149"/>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3" y="58739"/>
            <a:ext cx="1903412"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1195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p:nvPr/>
        </p:nvSpPr>
        <p:spPr>
          <a:xfrm>
            <a:off x="-1" y="-75620"/>
            <a:ext cx="12191998" cy="2036720"/>
          </a:xfrm>
          <a:prstGeom prst="rect">
            <a:avLst/>
          </a:prstGeom>
          <a:solidFill>
            <a:schemeClr val="accent3">
              <a:alpha val="40000"/>
            </a:schemeClr>
          </a:solidFill>
          <a:ln>
            <a:noFill/>
          </a:ln>
          <a:effectLst>
            <a:reflection stA="40000" endPos="50000" sy="-100000" algn="bl" rotWithShape="0"/>
          </a:effectLst>
        </p:spPr>
        <p:txBody>
          <a:bodyPr lIns="91425" tIns="45700" rIns="91425" bIns="45700" anchor="ctr"/>
          <a:lstStyle/>
          <a:p>
            <a:pPr algn="ctr" fontAlgn="base">
              <a:defRPr/>
            </a:pPr>
            <a:endParaRPr>
              <a:solidFill>
                <a:prstClr val="white"/>
              </a:solidFill>
              <a:ea typeface="Calibri"/>
              <a:cs typeface="Calibri"/>
              <a:sym typeface="Calibri"/>
            </a:endParaRPr>
          </a:p>
        </p:txBody>
      </p:sp>
      <p:sp>
        <p:nvSpPr>
          <p:cNvPr id="9219" name="Shape 145"/>
          <p:cNvSpPr>
            <a:spLocks noGrp="1"/>
          </p:cNvSpPr>
          <p:nvPr>
            <p:ph type="title"/>
          </p:nvPr>
        </p:nvSpPr>
        <p:spPr>
          <a:xfrm>
            <a:off x="2109788" y="280993"/>
            <a:ext cx="9866312" cy="1325563"/>
          </a:xfrm>
        </p:spPr>
        <p:txBody>
          <a:bodyPr vert="horz" lIns="91425" tIns="45700" rIns="91425" bIns="45700" rtlCol="0" anchor="ctr">
            <a:normAutofit/>
          </a:bodyPr>
          <a:lstStyle/>
          <a:p>
            <a:pPr>
              <a:buSzPct val="25000"/>
            </a:pPr>
            <a:r>
              <a:rPr lang="en-US" sz="3600" b="1" dirty="0"/>
              <a:t>Structure and General Organization</a:t>
            </a:r>
            <a:endParaRPr lang="en-US" altLang="en-US" sz="3600" b="1" dirty="0">
              <a:solidFill>
                <a:srgbClr val="000000"/>
              </a:solidFill>
              <a:ea typeface="ＭＳ Ｐゴシック" panose="020B0600070205080204" pitchFamily="34" charset="-128"/>
              <a:sym typeface="Calibri" panose="020F0502020204030204" pitchFamily="34" charset="0"/>
            </a:endParaRPr>
          </a:p>
        </p:txBody>
      </p:sp>
      <p:sp>
        <p:nvSpPr>
          <p:cNvPr id="146" name="Shape 146"/>
          <p:cNvSpPr txBox="1">
            <a:spLocks noGrp="1"/>
          </p:cNvSpPr>
          <p:nvPr>
            <p:ph type="body" idx="1"/>
          </p:nvPr>
        </p:nvSpPr>
        <p:spPr>
          <a:xfrm>
            <a:off x="838200" y="2132970"/>
            <a:ext cx="10515600" cy="4576763"/>
          </a:xfrm>
        </p:spPr>
        <p:txBody>
          <a:bodyPr vert="horz" lIns="91425" tIns="45700" rIns="91425" bIns="45700" rtlCol="0">
            <a:normAutofit/>
          </a:bodyPr>
          <a:lstStyle/>
          <a:p>
            <a:r>
              <a:rPr lang="en-US" sz="3200" dirty="0"/>
              <a:t>48% indicated the epi workforce decentralized </a:t>
            </a:r>
          </a:p>
          <a:p>
            <a:endParaRPr lang="en-US" sz="800" dirty="0"/>
          </a:p>
          <a:p>
            <a:r>
              <a:rPr lang="en-US" sz="3200" dirty="0"/>
              <a:t>37% indicated centralized w/in one division or office</a:t>
            </a:r>
          </a:p>
          <a:p>
            <a:endParaRPr lang="en-US" sz="800" dirty="0"/>
          </a:p>
          <a:p>
            <a:r>
              <a:rPr lang="en-US" sz="3200" dirty="0"/>
              <a:t>15% reported the epi workforce is a hybrid structure</a:t>
            </a:r>
          </a:p>
          <a:p>
            <a:endParaRPr lang="en-US" sz="800" dirty="0"/>
          </a:p>
          <a:p>
            <a:r>
              <a:rPr lang="en-US" sz="3200" dirty="0"/>
              <a:t>82% indicated the presence of on or more lead epis</a:t>
            </a:r>
          </a:p>
          <a:p>
            <a:endParaRPr lang="en-US" sz="800" dirty="0"/>
          </a:p>
          <a:p>
            <a:r>
              <a:rPr lang="en-US" sz="3200" dirty="0"/>
              <a:t>78% indicated they have “generalists” supporting multiple program areas</a:t>
            </a:r>
          </a:p>
          <a:p>
            <a:pPr marL="0" indent="0">
              <a:buNone/>
              <a:defRPr/>
            </a:pPr>
            <a:endParaRPr lang="en-US" sz="3600" dirty="0"/>
          </a:p>
          <a:p>
            <a:pPr marL="0" indent="0">
              <a:buNone/>
              <a:defRPr/>
            </a:pPr>
            <a:endParaRPr sz="3600" dirty="0"/>
          </a:p>
        </p:txBody>
      </p:sp>
      <p:sp>
        <p:nvSpPr>
          <p:cNvPr id="9221" name="Shape 147"/>
          <p:cNvSpPr>
            <a:spLocks noChangeArrowheads="1"/>
          </p:cNvSpPr>
          <p:nvPr/>
        </p:nvSpPr>
        <p:spPr bwMode="auto">
          <a:xfrm>
            <a:off x="0" y="-44242"/>
            <a:ext cx="12192000" cy="46039"/>
          </a:xfrm>
          <a:prstGeom prst="rect">
            <a:avLst/>
          </a:prstGeom>
          <a:solidFill>
            <a:srgbClr val="7F7F7F"/>
          </a:solidFill>
          <a:ln w="12700">
            <a:solidFill>
              <a:srgbClr val="0C0C0C"/>
            </a:solidFill>
            <a:miter lim="800000"/>
            <a:headEnd/>
            <a:tailEnd/>
          </a:ln>
        </p:spPr>
        <p:txBody>
          <a:bodyPr lIns="91425" tIns="45700" rIns="91425" bIns="45700"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fontAlgn="base">
              <a:spcBef>
                <a:spcPct val="0"/>
              </a:spcBef>
              <a:spcAft>
                <a:spcPct val="0"/>
              </a:spcAft>
            </a:pPr>
            <a:endParaRPr lang="en-US" altLang="en-US">
              <a:solidFill>
                <a:srgbClr val="E3D1BB"/>
              </a:solidFill>
              <a:latin typeface="Calibri" panose="020F0502020204030204" pitchFamily="34" charset="0"/>
              <a:sym typeface="Calibri" panose="020F0502020204030204" pitchFamily="34" charset="0"/>
            </a:endParaRPr>
          </a:p>
        </p:txBody>
      </p:sp>
      <p:pic>
        <p:nvPicPr>
          <p:cNvPr id="9222" name="Shape 148" descr="BCHC Logo.jpeg"/>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738"/>
            <a:ext cx="1963738"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Shape 149"/>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3" y="14495"/>
            <a:ext cx="1903412"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a:stretch>
            <a:fillRect/>
          </a:stretch>
        </p:blipFill>
        <p:spPr>
          <a:xfrm>
            <a:off x="8695348" y="5830978"/>
            <a:ext cx="3280759" cy="939715"/>
          </a:xfrm>
          <a:prstGeom prst="rect">
            <a:avLst/>
          </a:prstGeom>
        </p:spPr>
      </p:pic>
    </p:spTree>
    <p:extLst>
      <p:ext uri="{BB962C8B-B14F-4D97-AF65-F5344CB8AC3E}">
        <p14:creationId xmlns:p14="http://schemas.microsoft.com/office/powerpoint/2010/main" val="1679640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16CE2465-F8E8-4CC2-811F-924EDE374401}"/>
              </a:ext>
            </a:extLst>
          </p:cNvPr>
          <p:cNvGraphicFramePr/>
          <p:nvPr>
            <p:extLst>
              <p:ext uri="{D42A27DB-BD31-4B8C-83A1-F6EECF244321}">
                <p14:modId xmlns:p14="http://schemas.microsoft.com/office/powerpoint/2010/main" val="2540636810"/>
              </p:ext>
            </p:extLst>
          </p:nvPr>
        </p:nvGraphicFramePr>
        <p:xfrm>
          <a:off x="848635" y="162234"/>
          <a:ext cx="10507624" cy="65777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87807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088B8308-8052-4236-BD03-428B80409901}"/>
              </a:ext>
            </a:extLst>
          </p:cNvPr>
          <p:cNvGraphicFramePr/>
          <p:nvPr>
            <p:extLst>
              <p:ext uri="{D42A27DB-BD31-4B8C-83A1-F6EECF244321}">
                <p14:modId xmlns:p14="http://schemas.microsoft.com/office/powerpoint/2010/main" val="2242281717"/>
              </p:ext>
            </p:extLst>
          </p:nvPr>
        </p:nvGraphicFramePr>
        <p:xfrm>
          <a:off x="412959" y="308536"/>
          <a:ext cx="11376711" cy="64167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37979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hape 145"/>
          <p:cNvSpPr>
            <a:spLocks noGrp="1"/>
          </p:cNvSpPr>
          <p:nvPr>
            <p:ph type="title"/>
          </p:nvPr>
        </p:nvSpPr>
        <p:spPr>
          <a:xfrm>
            <a:off x="3780094" y="134119"/>
            <a:ext cx="9082468" cy="935991"/>
          </a:xfrm>
        </p:spPr>
        <p:txBody>
          <a:bodyPr vert="horz" lIns="91425" tIns="45700" rIns="91425" bIns="45700" rtlCol="0" anchor="ctr">
            <a:normAutofit/>
          </a:bodyPr>
          <a:lstStyle/>
          <a:p>
            <a:pPr>
              <a:buSzPct val="25000"/>
            </a:pPr>
            <a:r>
              <a:rPr lang="en-US" sz="2800" b="1" dirty="0"/>
              <a:t>Unmet Staffing Needs</a:t>
            </a:r>
            <a:endParaRPr lang="en-US" altLang="en-US" sz="2800" b="1" dirty="0">
              <a:solidFill>
                <a:srgbClr val="000000"/>
              </a:solidFill>
              <a:ea typeface="ＭＳ Ｐゴシック" panose="020B0600070205080204" pitchFamily="34" charset="-128"/>
              <a:sym typeface="Calibri" panose="020F0502020204030204" pitchFamily="34" charset="0"/>
            </a:endParaRPr>
          </a:p>
        </p:txBody>
      </p:sp>
      <p:pic>
        <p:nvPicPr>
          <p:cNvPr id="10" name="Picture 9"/>
          <p:cNvPicPr>
            <a:picLocks noChangeAspect="1"/>
          </p:cNvPicPr>
          <p:nvPr/>
        </p:nvPicPr>
        <p:blipFill>
          <a:blip r:embed="rId3"/>
          <a:stretch>
            <a:fillRect/>
          </a:stretch>
        </p:blipFill>
        <p:spPr>
          <a:xfrm>
            <a:off x="1660778" y="952646"/>
            <a:ext cx="9446139" cy="5774155"/>
          </a:xfrm>
          <a:prstGeom prst="rect">
            <a:avLst/>
          </a:prstGeom>
        </p:spPr>
      </p:pic>
    </p:spTree>
    <p:extLst>
      <p:ext uri="{BB962C8B-B14F-4D97-AF65-F5344CB8AC3E}">
        <p14:creationId xmlns:p14="http://schemas.microsoft.com/office/powerpoint/2010/main" val="1037295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BC18E2F-20B9-4466-B3D7-653318E76E0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94623" y="46044"/>
            <a:ext cx="10023789" cy="6687311"/>
          </a:xfrm>
          <a:prstGeom prst="rect">
            <a:avLst/>
          </a:prstGeom>
          <a:noFill/>
        </p:spPr>
      </p:pic>
      <p:sp>
        <p:nvSpPr>
          <p:cNvPr id="2" name="Rectangle 1"/>
          <p:cNvSpPr/>
          <p:nvPr/>
        </p:nvSpPr>
        <p:spPr>
          <a:xfrm flipV="1">
            <a:off x="2227010" y="191733"/>
            <a:ext cx="1135627" cy="2156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0831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45"/>
          <p:cNvSpPr txBox="1">
            <a:spLocks/>
          </p:cNvSpPr>
          <p:nvPr/>
        </p:nvSpPr>
        <p:spPr bwMode="auto">
          <a:xfrm>
            <a:off x="981869" y="782639"/>
            <a:ext cx="10399776" cy="2387600"/>
          </a:xfrm>
          <a:prstGeom prst="rect">
            <a:avLst/>
          </a:prstGeom>
          <a:noFill/>
          <a:ln w="9525">
            <a:noFill/>
            <a:miter lim="800000"/>
            <a:headEnd/>
            <a:tailEnd/>
          </a:ln>
        </p:spPr>
        <p:txBody>
          <a:bodyPr vert="horz" wrap="square" lIns="91425" tIns="45700" rIns="91425" bIns="45700" numCol="1" rtlCol="0" anchor="b" anchorCtr="0" compatLnSpc="1">
            <a:prstTxWarp prst="textNoShape">
              <a:avLst/>
            </a:prstTxWarp>
            <a:normAutofit/>
          </a:bodyPr>
          <a:lstStyle>
            <a:lvl1pPr algn="ctr" defTabSz="457200" rtl="0" eaLnBrk="1" fontAlgn="base" hangingPunct="1">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a:lstStyle>
          <a:p>
            <a:pPr>
              <a:buSzPct val="25000"/>
            </a:pPr>
            <a:r>
              <a:rPr lang="en-US" altLang="en-US" sz="4000" b="1" dirty="0">
                <a:solidFill>
                  <a:srgbClr val="000000"/>
                </a:solidFill>
                <a:ea typeface="ＭＳ Ｐゴシック" panose="020B0600070205080204" pitchFamily="34" charset="-128"/>
                <a:sym typeface="Calibri" panose="020F0502020204030204" pitchFamily="34" charset="0"/>
              </a:rPr>
              <a:t>Assessing Epi Capacity in 27 Big Cities:            Results from a Recent Assessment &amp; Implications for Practice</a:t>
            </a:r>
          </a:p>
        </p:txBody>
      </p:sp>
      <p:sp>
        <p:nvSpPr>
          <p:cNvPr id="5" name="Shape 146"/>
          <p:cNvSpPr txBox="1">
            <a:spLocks/>
          </p:cNvSpPr>
          <p:nvPr/>
        </p:nvSpPr>
        <p:spPr bwMode="auto">
          <a:xfrm>
            <a:off x="981869" y="3557386"/>
            <a:ext cx="10905329" cy="1655763"/>
          </a:xfrm>
          <a:prstGeom prst="rect">
            <a:avLst/>
          </a:prstGeom>
          <a:noFill/>
          <a:ln w="9525">
            <a:noFill/>
            <a:miter lim="800000"/>
            <a:headEnd/>
            <a:tailEnd/>
          </a:ln>
        </p:spPr>
        <p:txBody>
          <a:bodyPr vert="horz" wrap="square" lIns="91425" tIns="45700" rIns="91425" bIns="45700" numCol="1" rtlCol="0" anchor="t" anchorCtr="0" compatLnSpc="1">
            <a:prstTxWarp prst="textNoShape">
              <a:avLst/>
            </a:prstTxWarp>
            <a:noAutofit/>
          </a:bodyPr>
          <a:lstStyle>
            <a:lvl1pPr marL="342900" indent="-342900" algn="l" defTabSz="457200" rtl="0" eaLnBrk="1" fontAlgn="base" hangingPunct="1">
              <a:spcBef>
                <a:spcPct val="20000"/>
              </a:spcBef>
              <a:spcAft>
                <a:spcPct val="0"/>
              </a:spcAft>
              <a:buFont typeface="Arial" pitchFamily="9"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1" fontAlgn="base" hangingPunct="1">
              <a:spcBef>
                <a:spcPct val="20000"/>
              </a:spcBef>
              <a:spcAft>
                <a:spcPct val="0"/>
              </a:spcAft>
              <a:buFont typeface="Arial" pitchFamily="9" charset="0"/>
              <a:buChar char="–"/>
              <a:defRPr sz="2800" kern="1200">
                <a:solidFill>
                  <a:schemeClr val="tx1"/>
                </a:solidFill>
                <a:latin typeface="+mn-lt"/>
                <a:ea typeface="ＭＳ Ｐゴシック" pitchFamily="-111" charset="-128"/>
                <a:cs typeface="+mn-cs"/>
              </a:defRPr>
            </a:lvl2pPr>
            <a:lvl3pPr marL="1143000" indent="-228600" algn="l" defTabSz="457200" rtl="0" eaLnBrk="1" fontAlgn="base" hangingPunct="1">
              <a:spcBef>
                <a:spcPct val="20000"/>
              </a:spcBef>
              <a:spcAft>
                <a:spcPct val="0"/>
              </a:spcAft>
              <a:buFont typeface="Arial" pitchFamily="9" charset="0"/>
              <a:buChar char="•"/>
              <a:defRPr sz="2400" kern="1200">
                <a:solidFill>
                  <a:schemeClr val="tx1"/>
                </a:solidFill>
                <a:latin typeface="+mn-lt"/>
                <a:ea typeface="ＭＳ Ｐゴシック" pitchFamily="-111" charset="-128"/>
                <a:cs typeface="+mn-cs"/>
              </a:defRPr>
            </a:lvl3pPr>
            <a:lvl4pPr marL="1600200" indent="-228600" algn="l" defTabSz="457200" rtl="0" eaLnBrk="1" fontAlgn="base" hangingPunct="1">
              <a:spcBef>
                <a:spcPct val="20000"/>
              </a:spcBef>
              <a:spcAft>
                <a:spcPct val="0"/>
              </a:spcAft>
              <a:buFont typeface="Arial" pitchFamily="9" charset="0"/>
              <a:buChar char="–"/>
              <a:defRPr sz="2000" kern="1200">
                <a:solidFill>
                  <a:schemeClr val="tx1"/>
                </a:solidFill>
                <a:latin typeface="+mn-lt"/>
                <a:ea typeface="ＭＳ Ｐゴシック" pitchFamily="-111" charset="-128"/>
                <a:cs typeface="+mn-cs"/>
              </a:defRPr>
            </a:lvl4pPr>
            <a:lvl5pPr marL="2057400" indent="-228600" algn="l" defTabSz="457200" rtl="0" eaLnBrk="1" fontAlgn="base" hangingPunct="1">
              <a:spcBef>
                <a:spcPct val="20000"/>
              </a:spcBef>
              <a:spcAft>
                <a:spcPct val="0"/>
              </a:spcAft>
              <a:buFont typeface="Arial" pitchFamily="9"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sz="3000" dirty="0"/>
              <a:t>Jessica Arrazola, </a:t>
            </a:r>
            <a:r>
              <a:rPr lang="en-US" sz="3000" dirty="0" err="1"/>
              <a:t>DrPH</a:t>
            </a:r>
            <a:r>
              <a:rPr lang="en-US" sz="3000" dirty="0"/>
              <a:t>, MPH, CHES (Senior Program Analyst, CSTE)</a:t>
            </a:r>
          </a:p>
          <a:p>
            <a:pPr>
              <a:defRPr/>
            </a:pPr>
            <a:r>
              <a:rPr lang="en-US" sz="3000" dirty="0"/>
              <a:t>Chrissie Juliano, MPP (Director, BCHC)</a:t>
            </a:r>
          </a:p>
          <a:p>
            <a:pPr>
              <a:defRPr/>
            </a:pPr>
            <a:r>
              <a:rPr lang="en-US" sz="3000" dirty="0"/>
              <a:t>Meghan McGinty, PhD, MPH, MBA (Deputy Director, BCHC)</a:t>
            </a:r>
          </a:p>
        </p:txBody>
      </p:sp>
      <p:pic>
        <p:nvPicPr>
          <p:cNvPr id="6" name="Shape 149"/>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3" y="58739"/>
            <a:ext cx="1903412"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stretch>
            <a:fillRect/>
          </a:stretch>
        </p:blipFill>
        <p:spPr>
          <a:xfrm>
            <a:off x="8805517" y="157291"/>
            <a:ext cx="3280759" cy="939715"/>
          </a:xfrm>
          <a:prstGeom prst="rect">
            <a:avLst/>
          </a:prstGeom>
        </p:spPr>
      </p:pic>
    </p:spTree>
    <p:extLst>
      <p:ext uri="{BB962C8B-B14F-4D97-AF65-F5344CB8AC3E}">
        <p14:creationId xmlns:p14="http://schemas.microsoft.com/office/powerpoint/2010/main" val="1560086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15660F0D-2D7F-4D33-8328-A55B3EED8AD5}"/>
              </a:ext>
            </a:extLst>
          </p:cNvPr>
          <p:cNvGraphicFramePr/>
          <p:nvPr>
            <p:extLst>
              <p:ext uri="{D42A27DB-BD31-4B8C-83A1-F6EECF244321}">
                <p14:modId xmlns:p14="http://schemas.microsoft.com/office/powerpoint/2010/main" val="4037119561"/>
              </p:ext>
            </p:extLst>
          </p:nvPr>
        </p:nvGraphicFramePr>
        <p:xfrm>
          <a:off x="1316737" y="280417"/>
          <a:ext cx="9176451" cy="63645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75169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7AEEE93F-22EA-4C42-A231-A42CFC743B99}"/>
              </a:ext>
            </a:extLst>
          </p:cNvPr>
          <p:cNvGraphicFramePr/>
          <p:nvPr>
            <p:extLst>
              <p:ext uri="{D42A27DB-BD31-4B8C-83A1-F6EECF244321}">
                <p14:modId xmlns:p14="http://schemas.microsoft.com/office/powerpoint/2010/main" val="2367733789"/>
              </p:ext>
            </p:extLst>
          </p:nvPr>
        </p:nvGraphicFramePr>
        <p:xfrm>
          <a:off x="1048512" y="231653"/>
          <a:ext cx="10241280" cy="62563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690584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A27E74-46F1-4208-8390-72DE101DD160}"/>
              </a:ext>
            </a:extLst>
          </p:cNvPr>
          <p:cNvPicPr>
            <a:picLocks noChangeAspect="1"/>
          </p:cNvPicPr>
          <p:nvPr/>
        </p:nvPicPr>
        <p:blipFill>
          <a:blip r:embed="rId3"/>
          <a:stretch>
            <a:fillRect/>
          </a:stretch>
        </p:blipFill>
        <p:spPr>
          <a:xfrm>
            <a:off x="524258" y="220383"/>
            <a:ext cx="10941977" cy="6587808"/>
          </a:xfrm>
          <a:prstGeom prst="rect">
            <a:avLst/>
          </a:prstGeom>
        </p:spPr>
      </p:pic>
    </p:spTree>
    <p:extLst>
      <p:ext uri="{BB962C8B-B14F-4D97-AF65-F5344CB8AC3E}">
        <p14:creationId xmlns:p14="http://schemas.microsoft.com/office/powerpoint/2010/main" val="20425132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8BD4903-C232-4F11-992F-53EC4DD3FCAE}"/>
              </a:ext>
            </a:extLst>
          </p:cNvPr>
          <p:cNvPicPr>
            <a:picLocks noChangeAspect="1"/>
          </p:cNvPicPr>
          <p:nvPr/>
        </p:nvPicPr>
        <p:blipFill>
          <a:blip r:embed="rId3"/>
          <a:stretch>
            <a:fillRect/>
          </a:stretch>
        </p:blipFill>
        <p:spPr>
          <a:xfrm>
            <a:off x="573678" y="219456"/>
            <a:ext cx="11044655" cy="6638544"/>
          </a:xfrm>
          <a:prstGeom prst="rect">
            <a:avLst/>
          </a:prstGeom>
        </p:spPr>
      </p:pic>
    </p:spTree>
    <p:extLst>
      <p:ext uri="{BB962C8B-B14F-4D97-AF65-F5344CB8AC3E}">
        <p14:creationId xmlns:p14="http://schemas.microsoft.com/office/powerpoint/2010/main" val="148946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1B20494-7F76-4E18-8017-18704582ED73}"/>
              </a:ext>
            </a:extLst>
          </p:cNvPr>
          <p:cNvPicPr>
            <a:picLocks noChangeAspect="1"/>
          </p:cNvPicPr>
          <p:nvPr/>
        </p:nvPicPr>
        <p:blipFill>
          <a:blip r:embed="rId3"/>
          <a:stretch>
            <a:fillRect/>
          </a:stretch>
        </p:blipFill>
        <p:spPr>
          <a:xfrm>
            <a:off x="703294" y="938792"/>
            <a:ext cx="10785419" cy="4699175"/>
          </a:xfrm>
          <a:prstGeom prst="rect">
            <a:avLst/>
          </a:prstGeom>
        </p:spPr>
      </p:pic>
      <p:sp>
        <p:nvSpPr>
          <p:cNvPr id="4" name="Shape 145"/>
          <p:cNvSpPr>
            <a:spLocks noGrp="1"/>
          </p:cNvSpPr>
          <p:nvPr>
            <p:ph type="title"/>
          </p:nvPr>
        </p:nvSpPr>
        <p:spPr>
          <a:xfrm>
            <a:off x="0" y="2800"/>
            <a:ext cx="12192000" cy="935991"/>
          </a:xfrm>
        </p:spPr>
        <p:txBody>
          <a:bodyPr vert="horz" lIns="91425" tIns="45700" rIns="91425" bIns="45700" rtlCol="0" anchor="ctr">
            <a:normAutofit/>
          </a:bodyPr>
          <a:lstStyle/>
          <a:p>
            <a:pPr algn="ctr">
              <a:buSzPct val="25000"/>
            </a:pPr>
            <a:r>
              <a:rPr lang="en-US" altLang="en-US" sz="3600" b="1" dirty="0">
                <a:sym typeface="Calibri" panose="020F0502020204030204" pitchFamily="34" charset="0"/>
              </a:rPr>
              <a:t>BCHC Salary Ranges by Degree and Title</a:t>
            </a:r>
            <a:endParaRPr lang="en-US" altLang="en-US" sz="3600" b="1" dirty="0">
              <a:solidFill>
                <a:srgbClr val="000000"/>
              </a:solidFill>
              <a:ea typeface="ＭＳ Ｐゴシック" panose="020B0600070205080204" pitchFamily="34" charset="-128"/>
              <a:sym typeface="Calibri" panose="020F0502020204030204" pitchFamily="34" charset="0"/>
            </a:endParaRPr>
          </a:p>
        </p:txBody>
      </p:sp>
    </p:spTree>
    <p:extLst>
      <p:ext uri="{BB962C8B-B14F-4D97-AF65-F5344CB8AC3E}">
        <p14:creationId xmlns:p14="http://schemas.microsoft.com/office/powerpoint/2010/main" val="1775444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36F0BB-76A2-45BB-867F-FD0B4681CDA9}"/>
              </a:ext>
            </a:extLst>
          </p:cNvPr>
          <p:cNvSpPr>
            <a:spLocks noGrp="1"/>
          </p:cNvSpPr>
          <p:nvPr>
            <p:ph type="body" sz="quarter" idx="10"/>
          </p:nvPr>
        </p:nvSpPr>
        <p:spPr/>
        <p:txBody>
          <a:bodyPr/>
          <a:lstStyle/>
          <a:p>
            <a:r>
              <a:rPr lang="en-US" b="1" dirty="0">
                <a:latin typeface="Calibri Light" panose="020F0302020204030204" pitchFamily="34" charset="0"/>
                <a:cs typeface="Calibri Light" panose="020F0302020204030204" pitchFamily="34" charset="0"/>
              </a:rPr>
              <a:t>State Results</a:t>
            </a:r>
          </a:p>
        </p:txBody>
      </p:sp>
    </p:spTree>
    <p:extLst>
      <p:ext uri="{BB962C8B-B14F-4D97-AF65-F5344CB8AC3E}">
        <p14:creationId xmlns:p14="http://schemas.microsoft.com/office/powerpoint/2010/main" val="30504318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B0D3AE-0BE6-4A60-86F9-9C7BF64D27D1}"/>
              </a:ext>
            </a:extLst>
          </p:cNvPr>
          <p:cNvSpPr>
            <a:spLocks noGrp="1"/>
          </p:cNvSpPr>
          <p:nvPr>
            <p:ph type="title"/>
          </p:nvPr>
        </p:nvSpPr>
        <p:spPr/>
        <p:txBody>
          <a:bodyPr>
            <a:normAutofit/>
          </a:bodyPr>
          <a:lstStyle/>
          <a:p>
            <a:r>
              <a:rPr lang="en-US" sz="3600" b="1" dirty="0">
                <a:latin typeface="Calibri Light" panose="020F0302020204030204" pitchFamily="34" charset="0"/>
                <a:cs typeface="Calibri Light" panose="020F0302020204030204" pitchFamily="34" charset="0"/>
              </a:rPr>
              <a:t>Staffing levels are Inadequate</a:t>
            </a:r>
          </a:p>
        </p:txBody>
      </p:sp>
      <p:sp>
        <p:nvSpPr>
          <p:cNvPr id="4" name="Text Placeholder 3">
            <a:extLst>
              <a:ext uri="{FF2B5EF4-FFF2-40B4-BE49-F238E27FC236}">
                <a16:creationId xmlns:a16="http://schemas.microsoft.com/office/drawing/2014/main" id="{6B2056A7-A952-471A-8857-7AB804F1F772}"/>
              </a:ext>
            </a:extLst>
          </p:cNvPr>
          <p:cNvSpPr>
            <a:spLocks noGrp="1"/>
          </p:cNvSpPr>
          <p:nvPr>
            <p:ph type="body" sz="quarter" idx="10"/>
          </p:nvPr>
        </p:nvSpPr>
        <p:spPr>
          <a:xfrm>
            <a:off x="609600" y="1336983"/>
            <a:ext cx="10972800" cy="4746323"/>
          </a:xfrm>
        </p:spPr>
        <p:txBody>
          <a:bodyPr>
            <a:normAutofit fontScale="92500" lnSpcReduction="10000"/>
          </a:bodyPr>
          <a:lstStyle/>
          <a:p>
            <a:pPr marL="0" indent="0" algn="ctr">
              <a:buNone/>
            </a:pPr>
            <a:r>
              <a:rPr lang="en-US" sz="3200" i="1" dirty="0"/>
              <a:t>“</a:t>
            </a:r>
            <a:r>
              <a:rPr lang="en-US" sz="3200" i="1" dirty="0">
                <a:latin typeface="Calibri" panose="020F0502020204030204" pitchFamily="34" charset="0"/>
                <a:cs typeface="Calibri" panose="020F0502020204030204" pitchFamily="34" charset="0"/>
              </a:rPr>
              <a:t>[There is a] lack of funding and state positions to expand capacity in areas with existing epidemiologic activities and to create capacity in areas without current epidemiologic activities.”</a:t>
            </a:r>
            <a:endParaRPr lang="en-US" sz="3200" dirty="0">
              <a:latin typeface="Calibri" panose="020F0502020204030204" pitchFamily="34" charset="0"/>
              <a:cs typeface="Calibri" panose="020F0502020204030204" pitchFamily="34" charset="0"/>
            </a:endParaRPr>
          </a:p>
          <a:p>
            <a:pPr marL="0" indent="0" algn="ctr">
              <a:buNone/>
            </a:pPr>
            <a:r>
              <a:rPr lang="en-US" sz="3200" i="1" dirty="0">
                <a:latin typeface="Calibri" panose="020F0502020204030204" pitchFamily="34" charset="0"/>
                <a:cs typeface="Calibri" panose="020F0502020204030204" pitchFamily="34" charset="0"/>
              </a:rPr>
              <a:t> </a:t>
            </a:r>
            <a:endParaRPr lang="en-US" sz="3200" dirty="0">
              <a:latin typeface="Calibri" panose="020F0502020204030204" pitchFamily="34" charset="0"/>
              <a:cs typeface="Calibri" panose="020F0502020204030204" pitchFamily="34" charset="0"/>
            </a:endParaRPr>
          </a:p>
          <a:p>
            <a:pPr marL="0" indent="0" algn="ctr">
              <a:buNone/>
            </a:pPr>
            <a:r>
              <a:rPr lang="en-US" sz="3200" i="1" dirty="0">
                <a:latin typeface="Calibri" panose="020F0502020204030204" pitchFamily="34" charset="0"/>
                <a:cs typeface="Calibri" panose="020F0502020204030204" pitchFamily="34" charset="0"/>
              </a:rPr>
              <a:t>“[A challenge is] balancing resources to meet emerging issues, basic responsibilities and cooperative agreement deliverables”</a:t>
            </a:r>
            <a:endParaRPr lang="en-US" sz="3200" dirty="0">
              <a:latin typeface="Calibri" panose="020F0502020204030204" pitchFamily="34" charset="0"/>
              <a:cs typeface="Calibri" panose="020F0502020204030204" pitchFamily="34" charset="0"/>
            </a:endParaRPr>
          </a:p>
          <a:p>
            <a:pPr marL="0" indent="0" algn="ctr">
              <a:buNone/>
            </a:pPr>
            <a:r>
              <a:rPr lang="en-US" sz="3200" dirty="0">
                <a:latin typeface="Calibri" panose="020F0502020204030204" pitchFamily="34" charset="0"/>
                <a:cs typeface="Calibri" panose="020F0502020204030204" pitchFamily="34" charset="0"/>
              </a:rPr>
              <a:t> </a:t>
            </a:r>
          </a:p>
          <a:p>
            <a:pPr marL="0" indent="0" algn="ctr">
              <a:buNone/>
            </a:pPr>
            <a:r>
              <a:rPr lang="en-US" sz="3200" i="1" dirty="0">
                <a:latin typeface="Calibri" panose="020F0502020204030204" pitchFamily="34" charset="0"/>
                <a:cs typeface="Calibri" panose="020F0502020204030204" pitchFamily="34" charset="0"/>
              </a:rPr>
              <a:t>“We are challenged with continued increasing reporting and work requirements in most program areas despite level or decreasing federal funding.”</a:t>
            </a:r>
            <a:endParaRPr lang="en-US" sz="3200"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35204544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CA135-5804-4C58-AA36-310A0359D6DD}"/>
              </a:ext>
            </a:extLst>
          </p:cNvPr>
          <p:cNvSpPr>
            <a:spLocks noGrp="1"/>
          </p:cNvSpPr>
          <p:nvPr>
            <p:ph type="title"/>
          </p:nvPr>
        </p:nvSpPr>
        <p:spPr/>
        <p:txBody>
          <a:bodyPr/>
          <a:lstStyle/>
          <a:p>
            <a:r>
              <a:rPr lang="en-US" b="1" dirty="0">
                <a:latin typeface="Calibri Light" panose="020F0302020204030204" pitchFamily="34" charset="0"/>
                <a:cs typeface="Calibri Light" panose="020F0302020204030204" pitchFamily="34" charset="0"/>
              </a:rPr>
              <a:t>Epis</a:t>
            </a:r>
            <a:r>
              <a:rPr lang="en-US" dirty="0">
                <a:latin typeface="Calibri" panose="020F0502020204030204" pitchFamily="34" charset="0"/>
                <a:cs typeface="Calibri" panose="020F0502020204030204" pitchFamily="34" charset="0"/>
              </a:rPr>
              <a:t> Enumerated</a:t>
            </a:r>
          </a:p>
        </p:txBody>
      </p:sp>
      <p:sp>
        <p:nvSpPr>
          <p:cNvPr id="6" name="Rectangle 4">
            <a:extLst>
              <a:ext uri="{FF2B5EF4-FFF2-40B4-BE49-F238E27FC236}">
                <a16:creationId xmlns:a16="http://schemas.microsoft.com/office/drawing/2014/main" id="{362ABA1B-C314-4C07-AE65-F2BA6499EDF7}"/>
              </a:ext>
            </a:extLst>
          </p:cNvPr>
          <p:cNvSpPr>
            <a:spLocks noChangeArrowheads="1"/>
          </p:cNvSpPr>
          <p:nvPr/>
        </p:nvSpPr>
        <p:spPr bwMode="auto">
          <a:xfrm flipV="1">
            <a:off x="1524005" y="2417623"/>
            <a:ext cx="99291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graphicFrame>
        <p:nvGraphicFramePr>
          <p:cNvPr id="7" name="Object 6">
            <a:extLst>
              <a:ext uri="{FF2B5EF4-FFF2-40B4-BE49-F238E27FC236}">
                <a16:creationId xmlns:a16="http://schemas.microsoft.com/office/drawing/2014/main" id="{16041D10-B4AA-4BC8-BB09-78AE4671F171}"/>
              </a:ext>
            </a:extLst>
          </p:cNvPr>
          <p:cNvGraphicFramePr>
            <a:graphicFrameLocks noChangeAspect="1"/>
          </p:cNvGraphicFramePr>
          <p:nvPr>
            <p:extLst>
              <p:ext uri="{D42A27DB-BD31-4B8C-83A1-F6EECF244321}">
                <p14:modId xmlns:p14="http://schemas.microsoft.com/office/powerpoint/2010/main" val="1724237950"/>
              </p:ext>
            </p:extLst>
          </p:nvPr>
        </p:nvGraphicFramePr>
        <p:xfrm>
          <a:off x="875560" y="1312632"/>
          <a:ext cx="10706840" cy="5078184"/>
        </p:xfrm>
        <a:graphic>
          <a:graphicData uri="http://schemas.openxmlformats.org/presentationml/2006/ole">
            <mc:AlternateContent xmlns:mc="http://schemas.openxmlformats.org/markup-compatibility/2006">
              <mc:Choice xmlns:v="urn:schemas-microsoft-com:vml" Requires="v">
                <p:oleObj spid="_x0000_s1061" name="Worksheet" r:id="rId4" imgW="6775506" imgH="3378292" progId="Excel.Sheet.12">
                  <p:embed/>
                </p:oleObj>
              </mc:Choice>
              <mc:Fallback>
                <p:oleObj name="Worksheet" r:id="rId4" imgW="6775506" imgH="3378292" progId="Excel.Sheet.12">
                  <p:embed/>
                  <p:pic>
                    <p:nvPicPr>
                      <p:cNvPr id="7" name="Object 6">
                        <a:extLst>
                          <a:ext uri="{FF2B5EF4-FFF2-40B4-BE49-F238E27FC236}">
                            <a16:creationId xmlns:a16="http://schemas.microsoft.com/office/drawing/2014/main" id="{16041D10-B4AA-4BC8-BB09-78AE4671F1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5560" y="1312632"/>
                        <a:ext cx="10706840" cy="5078184"/>
                      </a:xfrm>
                      <a:prstGeom prst="rect">
                        <a:avLst/>
                      </a:prstGeom>
                      <a:noFill/>
                    </p:spPr>
                  </p:pic>
                </p:oleObj>
              </mc:Fallback>
            </mc:AlternateContent>
          </a:graphicData>
        </a:graphic>
      </p:graphicFrame>
    </p:spTree>
    <p:extLst>
      <p:ext uri="{BB962C8B-B14F-4D97-AF65-F5344CB8AC3E}">
        <p14:creationId xmlns:p14="http://schemas.microsoft.com/office/powerpoint/2010/main" val="9438343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D3251-B28D-4500-BD07-FEE31692D827}"/>
              </a:ext>
            </a:extLst>
          </p:cNvPr>
          <p:cNvSpPr>
            <a:spLocks noGrp="1"/>
          </p:cNvSpPr>
          <p:nvPr>
            <p:ph type="title"/>
          </p:nvPr>
        </p:nvSpPr>
        <p:spPr/>
        <p:txBody>
          <a:bodyPr/>
          <a:lstStyle/>
          <a:p>
            <a:r>
              <a:rPr lang="en-US" b="1" dirty="0">
                <a:latin typeface="Calibri Light" panose="020F0302020204030204" pitchFamily="34" charset="0"/>
                <a:cs typeface="Calibri Light" panose="020F0302020204030204" pitchFamily="34" charset="0"/>
              </a:rPr>
              <a:t>Ideal Number of Epis</a:t>
            </a:r>
          </a:p>
        </p:txBody>
      </p:sp>
      <p:sp>
        <p:nvSpPr>
          <p:cNvPr id="7" name="Rectangle 5">
            <a:extLst>
              <a:ext uri="{FF2B5EF4-FFF2-40B4-BE49-F238E27FC236}">
                <a16:creationId xmlns:a16="http://schemas.microsoft.com/office/drawing/2014/main" id="{8D5F1F54-4E16-4759-9784-7076CF3E1289}"/>
              </a:ext>
            </a:extLst>
          </p:cNvPr>
          <p:cNvSpPr>
            <a:spLocks noChangeArrowheads="1"/>
          </p:cNvSpPr>
          <p:nvPr/>
        </p:nvSpPr>
        <p:spPr bwMode="auto">
          <a:xfrm>
            <a:off x="1736943" y="2090004"/>
            <a:ext cx="108295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graphicFrame>
        <p:nvGraphicFramePr>
          <p:cNvPr id="8" name="Object 7">
            <a:extLst>
              <a:ext uri="{FF2B5EF4-FFF2-40B4-BE49-F238E27FC236}">
                <a16:creationId xmlns:a16="http://schemas.microsoft.com/office/drawing/2014/main" id="{76C2EA45-5A42-4CA2-B147-77E45BAE8797}"/>
              </a:ext>
            </a:extLst>
          </p:cNvPr>
          <p:cNvGraphicFramePr>
            <a:graphicFrameLocks noChangeAspect="1"/>
          </p:cNvGraphicFramePr>
          <p:nvPr>
            <p:extLst>
              <p:ext uri="{D42A27DB-BD31-4B8C-83A1-F6EECF244321}">
                <p14:modId xmlns:p14="http://schemas.microsoft.com/office/powerpoint/2010/main" val="990961855"/>
              </p:ext>
            </p:extLst>
          </p:nvPr>
        </p:nvGraphicFramePr>
        <p:xfrm>
          <a:off x="1268364" y="1244076"/>
          <a:ext cx="10035731" cy="4841800"/>
        </p:xfrm>
        <a:graphic>
          <a:graphicData uri="http://schemas.openxmlformats.org/presentationml/2006/ole">
            <mc:AlternateContent xmlns:mc="http://schemas.openxmlformats.org/markup-compatibility/2006">
              <mc:Choice xmlns:v="urn:schemas-microsoft-com:vml" Requires="v">
                <p:oleObj spid="_x0000_s2085" name="Worksheet" r:id="rId4" imgW="6349827" imgH="3143458" progId="Excel.Sheet.12">
                  <p:embed/>
                </p:oleObj>
              </mc:Choice>
              <mc:Fallback>
                <p:oleObj name="Worksheet" r:id="rId4" imgW="6349827" imgH="3143458" progId="Excel.Sheet.12">
                  <p:embed/>
                  <p:pic>
                    <p:nvPicPr>
                      <p:cNvPr id="8" name="Object 7">
                        <a:extLst>
                          <a:ext uri="{FF2B5EF4-FFF2-40B4-BE49-F238E27FC236}">
                            <a16:creationId xmlns:a16="http://schemas.microsoft.com/office/drawing/2014/main" id="{76C2EA45-5A42-4CA2-B147-77E45BAE87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8364" y="1244076"/>
                        <a:ext cx="10035731" cy="4841800"/>
                      </a:xfrm>
                      <a:prstGeom prst="rect">
                        <a:avLst/>
                      </a:prstGeom>
                      <a:noFill/>
                    </p:spPr>
                  </p:pic>
                </p:oleObj>
              </mc:Fallback>
            </mc:AlternateContent>
          </a:graphicData>
        </a:graphic>
      </p:graphicFrame>
      <p:sp>
        <p:nvSpPr>
          <p:cNvPr id="9" name="Rectangle 6">
            <a:extLst>
              <a:ext uri="{FF2B5EF4-FFF2-40B4-BE49-F238E27FC236}">
                <a16:creationId xmlns:a16="http://schemas.microsoft.com/office/drawing/2014/main" id="{2C455BB3-9254-4631-85BC-72AD561834D0}"/>
              </a:ext>
            </a:extLst>
          </p:cNvPr>
          <p:cNvSpPr>
            <a:spLocks noChangeArrowheads="1"/>
          </p:cNvSpPr>
          <p:nvPr/>
        </p:nvSpPr>
        <p:spPr bwMode="auto">
          <a:xfrm>
            <a:off x="103236" y="6239795"/>
            <a:ext cx="108295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1400" dirty="0">
                <a:latin typeface="Calibri" panose="020F0502020204030204" pitchFamily="34" charset="0"/>
                <a:ea typeface="Calibri" panose="020F0502020204030204" pitchFamily="34" charset="0"/>
                <a:cs typeface="Times New Roman" panose="02020603050405020304" pitchFamily="18" charset="0"/>
              </a:rPr>
              <a:t>*current/ideal *100</a:t>
            </a:r>
            <a:endParaRPr lang="en-US" altLang="en-US" sz="1400" dirty="0"/>
          </a:p>
          <a:p>
            <a:pPr eaLnBrk="0" fontAlgn="base" hangingPunct="0">
              <a:spcBef>
                <a:spcPct val="0"/>
              </a:spcBef>
              <a:spcAft>
                <a:spcPct val="0"/>
              </a:spcAft>
            </a:pPr>
            <a:r>
              <a:rPr lang="en-US" altLang="en-US" sz="1400" dirty="0">
                <a:latin typeface="Calibri" panose="020F0502020204030204" pitchFamily="34" charset="0"/>
                <a:ea typeface="Calibri" panose="020F0502020204030204" pitchFamily="34" charset="0"/>
                <a:cs typeface="Times New Roman" panose="02020603050405020304" pitchFamily="18" charset="0"/>
              </a:rPr>
              <a:t>‡ (ideal-current)/current *100</a:t>
            </a:r>
            <a:endParaRPr lang="en-US" altLang="en-US" sz="1400" dirty="0">
              <a:latin typeface="Arial" panose="020B0604020202020204" pitchFamily="34" charset="0"/>
            </a:endParaRPr>
          </a:p>
        </p:txBody>
      </p:sp>
    </p:spTree>
    <p:extLst>
      <p:ext uri="{BB962C8B-B14F-4D97-AF65-F5344CB8AC3E}">
        <p14:creationId xmlns:p14="http://schemas.microsoft.com/office/powerpoint/2010/main" val="4807849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749E0-18CC-494A-849C-A2D3B366BE87}"/>
              </a:ext>
            </a:extLst>
          </p:cNvPr>
          <p:cNvSpPr>
            <a:spLocks noGrp="1"/>
          </p:cNvSpPr>
          <p:nvPr>
            <p:ph type="title"/>
          </p:nvPr>
        </p:nvSpPr>
        <p:spPr/>
        <p:txBody>
          <a:bodyPr/>
          <a:lstStyle/>
          <a:p>
            <a:r>
              <a:rPr lang="en-US" b="1" dirty="0">
                <a:latin typeface="Calibri Light" panose="020F0302020204030204" pitchFamily="34" charset="0"/>
                <a:cs typeface="Calibri Light" panose="020F0302020204030204" pitchFamily="34" charset="0"/>
              </a:rPr>
              <a:t>Trends in Epis</a:t>
            </a:r>
          </a:p>
        </p:txBody>
      </p:sp>
      <p:graphicFrame>
        <p:nvGraphicFramePr>
          <p:cNvPr id="4" name="Chart 3">
            <a:extLst>
              <a:ext uri="{FF2B5EF4-FFF2-40B4-BE49-F238E27FC236}">
                <a16:creationId xmlns:a16="http://schemas.microsoft.com/office/drawing/2014/main" id="{58F57647-85F1-46A1-A8DD-3D25C683FC1F}"/>
              </a:ext>
            </a:extLst>
          </p:cNvPr>
          <p:cNvGraphicFramePr/>
          <p:nvPr>
            <p:extLst>
              <p:ext uri="{D42A27DB-BD31-4B8C-83A1-F6EECF244321}">
                <p14:modId xmlns:p14="http://schemas.microsoft.com/office/powerpoint/2010/main" val="2273286886"/>
              </p:ext>
            </p:extLst>
          </p:nvPr>
        </p:nvGraphicFramePr>
        <p:xfrm>
          <a:off x="1637071" y="1201127"/>
          <a:ext cx="9129252" cy="49637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29691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p:nvPr/>
        </p:nvSpPr>
        <p:spPr>
          <a:xfrm>
            <a:off x="-1" y="-26852"/>
            <a:ext cx="12191998" cy="2036720"/>
          </a:xfrm>
          <a:prstGeom prst="rect">
            <a:avLst/>
          </a:prstGeom>
          <a:solidFill>
            <a:schemeClr val="accent3">
              <a:alpha val="40000"/>
            </a:schemeClr>
          </a:solidFill>
          <a:ln>
            <a:noFill/>
          </a:ln>
          <a:effectLst>
            <a:reflection stA="40000" endPos="50000" sy="-100000" algn="bl" rotWithShape="0"/>
          </a:effectLst>
        </p:spPr>
        <p:txBody>
          <a:bodyPr lIns="91425" tIns="45700" rIns="91425" bIns="45700" anchor="ctr"/>
          <a:lstStyle/>
          <a:p>
            <a:pPr algn="ctr" fontAlgn="base">
              <a:defRPr/>
            </a:pPr>
            <a:endParaRPr>
              <a:solidFill>
                <a:prstClr val="white"/>
              </a:solidFill>
              <a:ea typeface="Calibri"/>
              <a:cs typeface="Calibri"/>
              <a:sym typeface="Calibri"/>
            </a:endParaRPr>
          </a:p>
        </p:txBody>
      </p:sp>
      <p:sp>
        <p:nvSpPr>
          <p:cNvPr id="9219" name="Shape 145"/>
          <p:cNvSpPr>
            <a:spLocks noGrp="1"/>
          </p:cNvSpPr>
          <p:nvPr>
            <p:ph type="title"/>
          </p:nvPr>
        </p:nvSpPr>
        <p:spPr>
          <a:xfrm>
            <a:off x="2109788" y="280993"/>
            <a:ext cx="9866312" cy="1325563"/>
          </a:xfrm>
        </p:spPr>
        <p:txBody>
          <a:bodyPr vert="horz" lIns="91425" tIns="45700" rIns="91425" bIns="45700" rtlCol="0" anchor="ctr">
            <a:normAutofit/>
          </a:bodyPr>
          <a:lstStyle/>
          <a:p>
            <a:pPr>
              <a:buSzPct val="25000"/>
            </a:pPr>
            <a:r>
              <a:rPr lang="en-US" altLang="en-US" sz="3600" b="1" dirty="0">
                <a:solidFill>
                  <a:srgbClr val="000000"/>
                </a:solidFill>
                <a:ea typeface="ＭＳ Ｐゴシック" panose="020B0600070205080204" pitchFamily="34" charset="-128"/>
                <a:sym typeface="Calibri" panose="020F0502020204030204" pitchFamily="34" charset="0"/>
              </a:rPr>
              <a:t>Outline of Session</a:t>
            </a:r>
          </a:p>
        </p:txBody>
      </p:sp>
      <p:sp>
        <p:nvSpPr>
          <p:cNvPr id="146" name="Shape 146"/>
          <p:cNvSpPr txBox="1">
            <a:spLocks noGrp="1"/>
          </p:cNvSpPr>
          <p:nvPr>
            <p:ph type="body" idx="1"/>
          </p:nvPr>
        </p:nvSpPr>
        <p:spPr>
          <a:xfrm>
            <a:off x="838200" y="2193930"/>
            <a:ext cx="10515600" cy="4576763"/>
          </a:xfrm>
        </p:spPr>
        <p:txBody>
          <a:bodyPr vert="horz" lIns="91425" tIns="45700" rIns="91425" bIns="45700" rtlCol="0">
            <a:noAutofit/>
          </a:bodyPr>
          <a:lstStyle/>
          <a:p>
            <a:pPr>
              <a:defRPr/>
            </a:pPr>
            <a:r>
              <a:rPr lang="en-US" sz="3400" dirty="0"/>
              <a:t>Who are BCHC and CSTE?</a:t>
            </a:r>
          </a:p>
          <a:p>
            <a:pPr>
              <a:defRPr/>
            </a:pPr>
            <a:r>
              <a:rPr lang="en-US" sz="3400" dirty="0"/>
              <a:t>What is the ECA?</a:t>
            </a:r>
          </a:p>
          <a:p>
            <a:pPr>
              <a:defRPr/>
            </a:pPr>
            <a:r>
              <a:rPr lang="en-US" sz="3400" dirty="0"/>
              <a:t>Overview of BCHC results</a:t>
            </a:r>
          </a:p>
          <a:p>
            <a:pPr>
              <a:defRPr/>
            </a:pPr>
            <a:r>
              <a:rPr lang="en-US" sz="3400" dirty="0"/>
              <a:t>Overview of state results</a:t>
            </a:r>
          </a:p>
          <a:p>
            <a:pPr>
              <a:defRPr/>
            </a:pPr>
            <a:r>
              <a:rPr lang="en-US" sz="3400" dirty="0"/>
              <a:t>Interesting differences between BCHC and state</a:t>
            </a:r>
          </a:p>
          <a:p>
            <a:pPr>
              <a:defRPr/>
            </a:pPr>
            <a:r>
              <a:rPr lang="en-US" sz="3400" dirty="0"/>
              <a:t>Q/A discussion</a:t>
            </a:r>
            <a:endParaRPr sz="3400" dirty="0"/>
          </a:p>
        </p:txBody>
      </p:sp>
      <p:sp>
        <p:nvSpPr>
          <p:cNvPr id="9221" name="Shape 147"/>
          <p:cNvSpPr>
            <a:spLocks noChangeArrowheads="1"/>
          </p:cNvSpPr>
          <p:nvPr/>
        </p:nvSpPr>
        <p:spPr bwMode="auto">
          <a:xfrm>
            <a:off x="0" y="7"/>
            <a:ext cx="12192000" cy="46039"/>
          </a:xfrm>
          <a:prstGeom prst="rect">
            <a:avLst/>
          </a:prstGeom>
          <a:solidFill>
            <a:srgbClr val="7F7F7F"/>
          </a:solidFill>
          <a:ln w="12700">
            <a:solidFill>
              <a:srgbClr val="0C0C0C"/>
            </a:solidFill>
            <a:miter lim="800000"/>
            <a:headEnd/>
            <a:tailEnd/>
          </a:ln>
        </p:spPr>
        <p:txBody>
          <a:bodyPr lIns="91425" tIns="45700" rIns="91425" bIns="45700"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fontAlgn="base">
              <a:spcBef>
                <a:spcPct val="0"/>
              </a:spcBef>
              <a:spcAft>
                <a:spcPct val="0"/>
              </a:spcAft>
            </a:pPr>
            <a:endParaRPr lang="en-US" altLang="en-US">
              <a:solidFill>
                <a:srgbClr val="E3D1BB"/>
              </a:solidFill>
              <a:latin typeface="Calibri" panose="020F0502020204030204" pitchFamily="34" charset="0"/>
              <a:sym typeface="Calibri" panose="020F0502020204030204" pitchFamily="34" charset="0"/>
            </a:endParaRPr>
          </a:p>
        </p:txBody>
      </p:sp>
      <p:pic>
        <p:nvPicPr>
          <p:cNvPr id="9222" name="Shape 148" descr="BCHC Logo.jpeg"/>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738"/>
            <a:ext cx="1963738"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Shape 149"/>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3" y="58739"/>
            <a:ext cx="1903412"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stretch>
            <a:fillRect/>
          </a:stretch>
        </p:blipFill>
        <p:spPr>
          <a:xfrm>
            <a:off x="8695348" y="5830978"/>
            <a:ext cx="3280759" cy="939715"/>
          </a:xfrm>
          <a:prstGeom prst="rect">
            <a:avLst/>
          </a:prstGeom>
        </p:spPr>
      </p:pic>
    </p:spTree>
    <p:extLst>
      <p:ext uri="{BB962C8B-B14F-4D97-AF65-F5344CB8AC3E}">
        <p14:creationId xmlns:p14="http://schemas.microsoft.com/office/powerpoint/2010/main" val="16127255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B649B-EEDA-40C8-85AC-FEE57024BED8}"/>
              </a:ext>
            </a:extLst>
          </p:cNvPr>
          <p:cNvSpPr>
            <a:spLocks noGrp="1"/>
          </p:cNvSpPr>
          <p:nvPr>
            <p:ph type="title"/>
          </p:nvPr>
        </p:nvSpPr>
        <p:spPr>
          <a:xfrm>
            <a:off x="1694483" y="170488"/>
            <a:ext cx="8229600" cy="1030639"/>
          </a:xfrm>
        </p:spPr>
        <p:txBody>
          <a:bodyPr>
            <a:normAutofit/>
          </a:bodyPr>
          <a:lstStyle/>
          <a:p>
            <a:r>
              <a:rPr lang="en-US" sz="4000" b="1" dirty="0">
                <a:latin typeface="Calibri Light" panose="020F0302020204030204" pitchFamily="34" charset="0"/>
                <a:cs typeface="Calibri Light" panose="020F0302020204030204" pitchFamily="34" charset="0"/>
              </a:rPr>
              <a:t>Specific skillsets are needed</a:t>
            </a:r>
          </a:p>
        </p:txBody>
      </p:sp>
      <p:sp>
        <p:nvSpPr>
          <p:cNvPr id="3" name="Text Placeholder 2">
            <a:extLst>
              <a:ext uri="{FF2B5EF4-FFF2-40B4-BE49-F238E27FC236}">
                <a16:creationId xmlns:a16="http://schemas.microsoft.com/office/drawing/2014/main" id="{0FA85C0C-5876-465C-98EB-0112A0CD3825}"/>
              </a:ext>
            </a:extLst>
          </p:cNvPr>
          <p:cNvSpPr>
            <a:spLocks noGrp="1"/>
          </p:cNvSpPr>
          <p:nvPr>
            <p:ph type="body" sz="quarter" idx="10"/>
          </p:nvPr>
        </p:nvSpPr>
        <p:spPr>
          <a:xfrm>
            <a:off x="722671" y="1336983"/>
            <a:ext cx="10825316" cy="4938563"/>
          </a:xfrm>
        </p:spPr>
        <p:txBody>
          <a:bodyPr>
            <a:normAutofit fontScale="85000" lnSpcReduction="10000"/>
          </a:bodyPr>
          <a:lstStyle/>
          <a:p>
            <a:pPr marL="0" indent="0" algn="ctr">
              <a:buNone/>
            </a:pPr>
            <a:r>
              <a:rPr lang="en-US" sz="2500" i="1" dirty="0"/>
              <a:t>“</a:t>
            </a:r>
            <a:r>
              <a:rPr lang="en-US" sz="2600" i="1" dirty="0">
                <a:latin typeface="Calibri" panose="020F0502020204030204" pitchFamily="34" charset="0"/>
                <a:cs typeface="Calibri" panose="020F0502020204030204" pitchFamily="34" charset="0"/>
              </a:rPr>
              <a:t>One of my main concerns is having a workforce prepared to function in the new world of public health epidemiology. We are facing big changes right now in how we receive information, the volume of data/information, emerging programs related to [hospital acquired infections] with large expectations [and] rapid changes in lab testing…. that affect the information we receive and the need to adapt all our investigation protocols accordingly. It is challenging to keep the workforce well prepared in the face of so much change at such a rapid pace.”</a:t>
            </a:r>
            <a:endParaRPr lang="en-US" sz="2600" dirty="0">
              <a:latin typeface="Calibri" panose="020F0502020204030204" pitchFamily="34" charset="0"/>
              <a:cs typeface="Calibri" panose="020F0502020204030204" pitchFamily="34" charset="0"/>
            </a:endParaRPr>
          </a:p>
          <a:p>
            <a:pPr marL="0" indent="0" algn="ctr">
              <a:buNone/>
            </a:pPr>
            <a:r>
              <a:rPr lang="en-US" sz="2600" i="1" dirty="0">
                <a:latin typeface="Calibri" panose="020F0502020204030204" pitchFamily="34" charset="0"/>
                <a:cs typeface="Calibri" panose="020F0502020204030204" pitchFamily="34" charset="0"/>
              </a:rPr>
              <a:t> </a:t>
            </a:r>
            <a:endParaRPr lang="en-US" sz="2600" dirty="0">
              <a:latin typeface="Calibri" panose="020F0502020204030204" pitchFamily="34" charset="0"/>
              <a:cs typeface="Calibri" panose="020F0502020204030204" pitchFamily="34" charset="0"/>
            </a:endParaRPr>
          </a:p>
          <a:p>
            <a:pPr marL="0" indent="0" algn="ctr">
              <a:buNone/>
            </a:pPr>
            <a:r>
              <a:rPr lang="en-US" sz="2600" i="1">
                <a:latin typeface="Calibri" panose="020F0502020204030204" pitchFamily="34" charset="0"/>
                <a:cs typeface="Calibri" panose="020F0502020204030204" pitchFamily="34" charset="0"/>
              </a:rPr>
              <a:t>“</a:t>
            </a:r>
            <a:r>
              <a:rPr lang="en-US" sz="2600" i="1" dirty="0">
                <a:latin typeface="Calibri" panose="020F0502020204030204" pitchFamily="34" charset="0"/>
                <a:cs typeface="Calibri" panose="020F0502020204030204" pitchFamily="34" charset="0"/>
              </a:rPr>
              <a:t>Transitioning from a number of one-off data systems to a more efficient interoperable system with enterprise-wide approaches to data collection, data parsing, data provisioning, data preparing, data analysis and data visualization requires additional training in informatics and data analytics.”</a:t>
            </a:r>
            <a:endParaRPr lang="en-US" sz="2600" dirty="0">
              <a:latin typeface="Calibri" panose="020F0502020204030204" pitchFamily="34" charset="0"/>
              <a:cs typeface="Calibri" panose="020F0502020204030204" pitchFamily="34" charset="0"/>
            </a:endParaRPr>
          </a:p>
          <a:p>
            <a:pPr marL="0" indent="0" algn="ctr">
              <a:buNone/>
            </a:pPr>
            <a:r>
              <a:rPr lang="en-US" sz="2600" dirty="0">
                <a:latin typeface="Calibri" panose="020F0502020204030204" pitchFamily="34" charset="0"/>
                <a:cs typeface="Calibri" panose="020F0502020204030204" pitchFamily="34" charset="0"/>
              </a:rPr>
              <a:t> </a:t>
            </a:r>
          </a:p>
          <a:p>
            <a:pPr marL="0" indent="0" algn="ctr">
              <a:buNone/>
            </a:pPr>
            <a:r>
              <a:rPr lang="en-US" sz="2600" i="1" dirty="0">
                <a:latin typeface="Calibri" panose="020F0502020204030204" pitchFamily="34" charset="0"/>
                <a:cs typeface="Calibri" panose="020F0502020204030204" pitchFamily="34" charset="0"/>
              </a:rPr>
              <a:t>“There is a need for epidemiologists to be able to think critically about the diseases and risk factors under surveillance and to be able to look beyond the mechanics of just data analysis.”</a:t>
            </a:r>
            <a:endParaRPr lang="en-US" sz="2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112477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15A1A-080B-4E72-9DB9-C483F774486E}"/>
              </a:ext>
            </a:extLst>
          </p:cNvPr>
          <p:cNvSpPr>
            <a:spLocks noGrp="1"/>
          </p:cNvSpPr>
          <p:nvPr>
            <p:ph type="title"/>
          </p:nvPr>
        </p:nvSpPr>
        <p:spPr/>
        <p:txBody>
          <a:bodyPr/>
          <a:lstStyle/>
          <a:p>
            <a:r>
              <a:rPr lang="en-US" b="1" dirty="0">
                <a:latin typeface="Calibri Light" panose="020F0302020204030204" pitchFamily="34" charset="0"/>
                <a:cs typeface="Calibri Light" panose="020F0302020204030204" pitchFamily="34" charset="0"/>
              </a:rPr>
              <a:t>EPHS Capacity</a:t>
            </a:r>
          </a:p>
        </p:txBody>
      </p:sp>
      <p:graphicFrame>
        <p:nvGraphicFramePr>
          <p:cNvPr id="4" name="Chart 3">
            <a:extLst>
              <a:ext uri="{FF2B5EF4-FFF2-40B4-BE49-F238E27FC236}">
                <a16:creationId xmlns:a16="http://schemas.microsoft.com/office/drawing/2014/main" id="{D9D5AE6A-9E9B-4E3E-BB9F-9FB0060CD435}"/>
              </a:ext>
            </a:extLst>
          </p:cNvPr>
          <p:cNvGraphicFramePr/>
          <p:nvPr>
            <p:extLst/>
          </p:nvPr>
        </p:nvGraphicFramePr>
        <p:xfrm>
          <a:off x="1728717" y="1201121"/>
          <a:ext cx="8666328" cy="52133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57846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F2A07-4B5F-497C-AA95-EA62AFA966CF}"/>
              </a:ext>
            </a:extLst>
          </p:cNvPr>
          <p:cNvSpPr>
            <a:spLocks noGrp="1"/>
          </p:cNvSpPr>
          <p:nvPr>
            <p:ph type="title"/>
          </p:nvPr>
        </p:nvSpPr>
        <p:spPr>
          <a:xfrm>
            <a:off x="1694483" y="170488"/>
            <a:ext cx="8229600" cy="1030639"/>
          </a:xfrm>
        </p:spPr>
        <p:txBody>
          <a:bodyPr>
            <a:normAutofit/>
          </a:bodyPr>
          <a:lstStyle/>
          <a:p>
            <a:r>
              <a:rPr lang="en-US" sz="3600" b="1" dirty="0">
                <a:latin typeface="Calibri Light" panose="020F0302020204030204" pitchFamily="34" charset="0"/>
                <a:cs typeface="Calibri Light" panose="020F0302020204030204" pitchFamily="34" charset="0"/>
              </a:rPr>
              <a:t>EPHS Capacity by Program Area</a:t>
            </a:r>
          </a:p>
        </p:txBody>
      </p:sp>
      <p:graphicFrame>
        <p:nvGraphicFramePr>
          <p:cNvPr id="4" name="Chart 3">
            <a:extLst>
              <a:ext uri="{FF2B5EF4-FFF2-40B4-BE49-F238E27FC236}">
                <a16:creationId xmlns:a16="http://schemas.microsoft.com/office/drawing/2014/main" id="{18B56866-A0E8-49DD-88F1-B84732307C8A}"/>
              </a:ext>
            </a:extLst>
          </p:cNvPr>
          <p:cNvGraphicFramePr/>
          <p:nvPr>
            <p:extLst>
              <p:ext uri="{D42A27DB-BD31-4B8C-83A1-F6EECF244321}">
                <p14:modId xmlns:p14="http://schemas.microsoft.com/office/powerpoint/2010/main" val="1260386313"/>
              </p:ext>
            </p:extLst>
          </p:nvPr>
        </p:nvGraphicFramePr>
        <p:xfrm>
          <a:off x="1694491" y="1201127"/>
          <a:ext cx="8796097" cy="51314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08253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06241-3CD4-4AFE-B167-0D4BE2E8AA74}"/>
              </a:ext>
            </a:extLst>
          </p:cNvPr>
          <p:cNvSpPr>
            <a:spLocks noGrp="1"/>
          </p:cNvSpPr>
          <p:nvPr>
            <p:ph type="title"/>
          </p:nvPr>
        </p:nvSpPr>
        <p:spPr/>
        <p:txBody>
          <a:bodyPr/>
          <a:lstStyle/>
          <a:p>
            <a:r>
              <a:rPr lang="en-US" b="1" dirty="0">
                <a:latin typeface="Calibri Light" panose="020F0302020204030204" pitchFamily="34" charset="0"/>
                <a:cs typeface="Calibri Light" panose="020F0302020204030204" pitchFamily="34" charset="0"/>
              </a:rPr>
              <a:t>Need to Improve EPHS </a:t>
            </a:r>
          </a:p>
        </p:txBody>
      </p:sp>
      <p:graphicFrame>
        <p:nvGraphicFramePr>
          <p:cNvPr id="4" name="Chart 3">
            <a:extLst>
              <a:ext uri="{FF2B5EF4-FFF2-40B4-BE49-F238E27FC236}">
                <a16:creationId xmlns:a16="http://schemas.microsoft.com/office/drawing/2014/main" id="{673FC72B-D33C-4A39-AA25-1CE3937FE809}"/>
              </a:ext>
            </a:extLst>
          </p:cNvPr>
          <p:cNvGraphicFramePr/>
          <p:nvPr>
            <p:extLst>
              <p:ext uri="{D42A27DB-BD31-4B8C-83A1-F6EECF244321}">
                <p14:modId xmlns:p14="http://schemas.microsoft.com/office/powerpoint/2010/main" val="1193905645"/>
              </p:ext>
            </p:extLst>
          </p:nvPr>
        </p:nvGraphicFramePr>
        <p:xfrm>
          <a:off x="1524000" y="1201125"/>
          <a:ext cx="9144000" cy="50768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958187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9B2CB-26F5-4770-BFA9-28B1D5C499F9}"/>
              </a:ext>
            </a:extLst>
          </p:cNvPr>
          <p:cNvSpPr>
            <a:spLocks noGrp="1"/>
          </p:cNvSpPr>
          <p:nvPr>
            <p:ph type="title"/>
          </p:nvPr>
        </p:nvSpPr>
        <p:spPr>
          <a:xfrm>
            <a:off x="1626359" y="170488"/>
            <a:ext cx="8229600" cy="1030639"/>
          </a:xfrm>
        </p:spPr>
        <p:txBody>
          <a:bodyPr/>
          <a:lstStyle/>
          <a:p>
            <a:r>
              <a:rPr lang="en-US" b="1" dirty="0">
                <a:latin typeface="Calibri Light" panose="020F0302020204030204" pitchFamily="34" charset="0"/>
                <a:cs typeface="Calibri Light" panose="020F0302020204030204" pitchFamily="34" charset="0"/>
              </a:rPr>
              <a:t>Priority to Improve EPHS</a:t>
            </a:r>
          </a:p>
        </p:txBody>
      </p:sp>
      <p:graphicFrame>
        <p:nvGraphicFramePr>
          <p:cNvPr id="4" name="Chart 3">
            <a:extLst>
              <a:ext uri="{FF2B5EF4-FFF2-40B4-BE49-F238E27FC236}">
                <a16:creationId xmlns:a16="http://schemas.microsoft.com/office/drawing/2014/main" id="{EBA044CA-57F3-47CA-B963-2595E58D9765}"/>
              </a:ext>
            </a:extLst>
          </p:cNvPr>
          <p:cNvGraphicFramePr/>
          <p:nvPr>
            <p:extLst>
              <p:ext uri="{D42A27DB-BD31-4B8C-83A1-F6EECF244321}">
                <p14:modId xmlns:p14="http://schemas.microsoft.com/office/powerpoint/2010/main" val="128992460"/>
              </p:ext>
            </p:extLst>
          </p:nvPr>
        </p:nvGraphicFramePr>
        <p:xfrm>
          <a:off x="1824256" y="1201126"/>
          <a:ext cx="8734567" cy="50086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450988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0BF17-12A1-4B1B-99E6-CD4BF6E7E84A}"/>
              </a:ext>
            </a:extLst>
          </p:cNvPr>
          <p:cNvSpPr>
            <a:spLocks noGrp="1"/>
          </p:cNvSpPr>
          <p:nvPr>
            <p:ph type="title"/>
          </p:nvPr>
        </p:nvSpPr>
        <p:spPr/>
        <p:txBody>
          <a:bodyPr/>
          <a:lstStyle/>
          <a:p>
            <a:r>
              <a:rPr lang="en-US" b="1" dirty="0">
                <a:latin typeface="Calibri Light" panose="020F0302020204030204" pitchFamily="34" charset="0"/>
                <a:cs typeface="Calibri Light" panose="020F0302020204030204" pitchFamily="34" charset="0"/>
              </a:rPr>
              <a:t>Training Priorities</a:t>
            </a:r>
          </a:p>
        </p:txBody>
      </p:sp>
      <p:graphicFrame>
        <p:nvGraphicFramePr>
          <p:cNvPr id="4" name="Chart 3">
            <a:extLst>
              <a:ext uri="{FF2B5EF4-FFF2-40B4-BE49-F238E27FC236}">
                <a16:creationId xmlns:a16="http://schemas.microsoft.com/office/drawing/2014/main" id="{7322F73C-8158-443A-9F76-709F8D3D1EEB}"/>
              </a:ext>
            </a:extLst>
          </p:cNvPr>
          <p:cNvGraphicFramePr/>
          <p:nvPr>
            <p:extLst>
              <p:ext uri="{D42A27DB-BD31-4B8C-83A1-F6EECF244321}">
                <p14:modId xmlns:p14="http://schemas.microsoft.com/office/powerpoint/2010/main" val="2617522766"/>
              </p:ext>
            </p:extLst>
          </p:nvPr>
        </p:nvGraphicFramePr>
        <p:xfrm>
          <a:off x="1646837" y="1378430"/>
          <a:ext cx="8857397" cy="48722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346327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8F2CA-C073-4534-BED7-35C046FFE29A}"/>
              </a:ext>
            </a:extLst>
          </p:cNvPr>
          <p:cNvSpPr>
            <a:spLocks noGrp="1"/>
          </p:cNvSpPr>
          <p:nvPr>
            <p:ph type="title"/>
          </p:nvPr>
        </p:nvSpPr>
        <p:spPr>
          <a:xfrm>
            <a:off x="1694483" y="177196"/>
            <a:ext cx="8229600" cy="1030639"/>
          </a:xfrm>
        </p:spPr>
        <p:txBody>
          <a:bodyPr>
            <a:normAutofit/>
          </a:bodyPr>
          <a:lstStyle/>
          <a:p>
            <a:r>
              <a:rPr lang="en-US" sz="4000" b="1" dirty="0">
                <a:latin typeface="Calibri Light" panose="020F0302020204030204" pitchFamily="34" charset="0"/>
                <a:cs typeface="Calibri Light" panose="020F0302020204030204" pitchFamily="34" charset="0"/>
              </a:rPr>
              <a:t>Uncertain funding affects staffing</a:t>
            </a:r>
          </a:p>
        </p:txBody>
      </p:sp>
      <p:sp>
        <p:nvSpPr>
          <p:cNvPr id="3" name="Text Placeholder 2">
            <a:extLst>
              <a:ext uri="{FF2B5EF4-FFF2-40B4-BE49-F238E27FC236}">
                <a16:creationId xmlns:a16="http://schemas.microsoft.com/office/drawing/2014/main" id="{1840474A-518B-4009-99AE-138F466D0874}"/>
              </a:ext>
            </a:extLst>
          </p:cNvPr>
          <p:cNvSpPr>
            <a:spLocks noGrp="1"/>
          </p:cNvSpPr>
          <p:nvPr>
            <p:ph type="body" sz="quarter" idx="10"/>
          </p:nvPr>
        </p:nvSpPr>
        <p:spPr/>
        <p:txBody>
          <a:bodyPr>
            <a:normAutofit/>
          </a:bodyPr>
          <a:lstStyle/>
          <a:p>
            <a:pPr marL="0" indent="0" algn="ctr">
              <a:buNone/>
            </a:pPr>
            <a:r>
              <a:rPr lang="en-US" dirty="0">
                <a:latin typeface="Calibri" panose="020F0502020204030204" pitchFamily="34" charset="0"/>
                <a:cs typeface="Calibri" panose="020F0502020204030204" pitchFamily="34" charset="0"/>
              </a:rPr>
              <a:t>“</a:t>
            </a:r>
            <a:r>
              <a:rPr lang="en-US" i="1" dirty="0">
                <a:latin typeface="Calibri" panose="020F0502020204030204" pitchFamily="34" charset="0"/>
                <a:cs typeface="Calibri" panose="020F0502020204030204" pitchFamily="34" charset="0"/>
              </a:rPr>
              <a:t>We have shrinking resources as our department becomes larger, yet we are expected to fill roles that we are not funded for.”</a:t>
            </a:r>
          </a:p>
          <a:p>
            <a:pPr marL="0" indent="0" algn="ctr">
              <a:buNone/>
            </a:pPr>
            <a:endParaRPr lang="en-US" i="1" dirty="0">
              <a:latin typeface="Calibri" panose="020F0502020204030204" pitchFamily="34" charset="0"/>
              <a:cs typeface="Calibri" panose="020F0502020204030204" pitchFamily="34" charset="0"/>
            </a:endParaRPr>
          </a:p>
          <a:p>
            <a:pPr marL="0" indent="0" algn="ctr">
              <a:buNone/>
            </a:pPr>
            <a:r>
              <a:rPr lang="en-US" i="1" dirty="0">
                <a:latin typeface="Calibri" panose="020F0502020204030204" pitchFamily="34" charset="0"/>
                <a:cs typeface="Calibri" panose="020F0502020204030204" pitchFamily="34" charset="0"/>
              </a:rPr>
              <a:t>“Increased attention and funding to specific program areas [is] followed by loss of attention and funding, but these threats have not resulted in acknowledgment of the need to maintain a basic level of readiness for all existing and emerging threats.”</a:t>
            </a:r>
          </a:p>
          <a:p>
            <a:pPr marL="0" indent="0" algn="ctr">
              <a:buNone/>
            </a:pPr>
            <a:endParaRPr lang="en-US" i="1" dirty="0">
              <a:latin typeface="Calibri" panose="020F0502020204030204" pitchFamily="34" charset="0"/>
              <a:cs typeface="Calibri" panose="020F0502020204030204" pitchFamily="34" charset="0"/>
            </a:endParaRPr>
          </a:p>
          <a:p>
            <a:pPr marL="0" indent="0" algn="ctr">
              <a:buNone/>
            </a:pPr>
            <a:r>
              <a:rPr lang="en-US" i="1" dirty="0">
                <a:latin typeface="Calibri" panose="020F0502020204030204" pitchFamily="34" charset="0"/>
                <a:cs typeface="Calibri" panose="020F0502020204030204" pitchFamily="34" charset="0"/>
              </a:rPr>
              <a:t>“The high level of dependency on federal funding sources limits the flexibility of the state to respond to emerging public health threats and increases vulnerability of the workforce to reductions in federal appropriations.”</a:t>
            </a:r>
          </a:p>
          <a:p>
            <a:pPr marL="0" indent="0" algn="ctr">
              <a:buNone/>
            </a:pPr>
            <a:r>
              <a:rPr lang="en-US" i="1" dirty="0"/>
              <a:t> </a:t>
            </a:r>
          </a:p>
          <a:p>
            <a:endParaRPr lang="en-US" dirty="0"/>
          </a:p>
        </p:txBody>
      </p:sp>
    </p:spTree>
    <p:extLst>
      <p:ext uri="{BB962C8B-B14F-4D97-AF65-F5344CB8AC3E}">
        <p14:creationId xmlns:p14="http://schemas.microsoft.com/office/powerpoint/2010/main" val="35601147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C4250-88B8-49AC-8B89-00D6266EA48D}"/>
              </a:ext>
            </a:extLst>
          </p:cNvPr>
          <p:cNvSpPr>
            <a:spLocks noGrp="1"/>
          </p:cNvSpPr>
          <p:nvPr>
            <p:ph type="title"/>
          </p:nvPr>
        </p:nvSpPr>
        <p:spPr>
          <a:xfrm>
            <a:off x="1668049" y="170488"/>
            <a:ext cx="8229600" cy="1030639"/>
          </a:xfrm>
        </p:spPr>
        <p:txBody>
          <a:bodyPr/>
          <a:lstStyle/>
          <a:p>
            <a:r>
              <a:rPr lang="en-US" b="1" dirty="0">
                <a:latin typeface="Calibri Light" panose="020F0302020204030204" pitchFamily="34" charset="0"/>
                <a:cs typeface="Calibri Light" panose="020F0302020204030204" pitchFamily="34" charset="0"/>
              </a:rPr>
              <a:t>Funding Trends (Activities)</a:t>
            </a:r>
          </a:p>
        </p:txBody>
      </p:sp>
      <p:graphicFrame>
        <p:nvGraphicFramePr>
          <p:cNvPr id="4" name="Chart 3">
            <a:extLst>
              <a:ext uri="{FF2B5EF4-FFF2-40B4-BE49-F238E27FC236}">
                <a16:creationId xmlns:a16="http://schemas.microsoft.com/office/drawing/2014/main" id="{593913E0-1E60-495D-85C9-BAD29C4D6039}"/>
              </a:ext>
            </a:extLst>
          </p:cNvPr>
          <p:cNvGraphicFramePr/>
          <p:nvPr>
            <p:extLst>
              <p:ext uri="{D42A27DB-BD31-4B8C-83A1-F6EECF244321}">
                <p14:modId xmlns:p14="http://schemas.microsoft.com/office/powerpoint/2010/main" val="1164166020"/>
              </p:ext>
            </p:extLst>
          </p:nvPr>
        </p:nvGraphicFramePr>
        <p:xfrm>
          <a:off x="1668051" y="1201125"/>
          <a:ext cx="8921292" cy="49637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32902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4483A-0116-43A2-90D1-CADD8B93C339}"/>
              </a:ext>
            </a:extLst>
          </p:cNvPr>
          <p:cNvSpPr>
            <a:spLocks noGrp="1"/>
          </p:cNvSpPr>
          <p:nvPr>
            <p:ph type="title"/>
          </p:nvPr>
        </p:nvSpPr>
        <p:spPr/>
        <p:txBody>
          <a:bodyPr/>
          <a:lstStyle/>
          <a:p>
            <a:r>
              <a:rPr lang="en-US" b="1" dirty="0">
                <a:latin typeface="Calibri Light" panose="020F0302020204030204" pitchFamily="34" charset="0"/>
                <a:cs typeface="Calibri Light" panose="020F0302020204030204" pitchFamily="34" charset="0"/>
              </a:rPr>
              <a:t>Funding by Positions</a:t>
            </a:r>
          </a:p>
        </p:txBody>
      </p:sp>
      <p:graphicFrame>
        <p:nvGraphicFramePr>
          <p:cNvPr id="4" name="Chart 3">
            <a:extLst>
              <a:ext uri="{FF2B5EF4-FFF2-40B4-BE49-F238E27FC236}">
                <a16:creationId xmlns:a16="http://schemas.microsoft.com/office/drawing/2014/main" id="{B3341209-ADD2-4EF5-9CAC-8AF09C5002EA}"/>
              </a:ext>
            </a:extLst>
          </p:cNvPr>
          <p:cNvGraphicFramePr/>
          <p:nvPr>
            <p:extLst>
              <p:ext uri="{D42A27DB-BD31-4B8C-83A1-F6EECF244321}">
                <p14:modId xmlns:p14="http://schemas.microsoft.com/office/powerpoint/2010/main" val="3850519793"/>
              </p:ext>
            </p:extLst>
          </p:nvPr>
        </p:nvGraphicFramePr>
        <p:xfrm>
          <a:off x="1624213" y="1201126"/>
          <a:ext cx="8950387" cy="50368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425341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p:nvPr/>
        </p:nvSpPr>
        <p:spPr>
          <a:xfrm>
            <a:off x="-1" y="-26852"/>
            <a:ext cx="12191998" cy="2036720"/>
          </a:xfrm>
          <a:prstGeom prst="rect">
            <a:avLst/>
          </a:prstGeom>
          <a:solidFill>
            <a:schemeClr val="accent3">
              <a:alpha val="40000"/>
            </a:schemeClr>
          </a:solidFill>
          <a:ln>
            <a:noFill/>
          </a:ln>
          <a:effectLst>
            <a:reflection stA="40000" endPos="50000" sy="-100000" algn="bl" rotWithShape="0"/>
          </a:effectLst>
        </p:spPr>
        <p:txBody>
          <a:bodyPr lIns="91425" tIns="45700" rIns="91425" bIns="45700" anchor="ctr"/>
          <a:lstStyle/>
          <a:p>
            <a:pPr algn="ctr" fontAlgn="base">
              <a:defRPr/>
            </a:pPr>
            <a:endParaRPr>
              <a:solidFill>
                <a:prstClr val="white"/>
              </a:solidFill>
              <a:ea typeface="Calibri"/>
              <a:cs typeface="Calibri"/>
              <a:sym typeface="Calibri"/>
            </a:endParaRPr>
          </a:p>
        </p:txBody>
      </p:sp>
      <p:sp>
        <p:nvSpPr>
          <p:cNvPr id="9219" name="Shape 145"/>
          <p:cNvSpPr>
            <a:spLocks noGrp="1"/>
          </p:cNvSpPr>
          <p:nvPr>
            <p:ph type="title"/>
          </p:nvPr>
        </p:nvSpPr>
        <p:spPr>
          <a:xfrm>
            <a:off x="2109788" y="280993"/>
            <a:ext cx="9866312" cy="1325563"/>
          </a:xfrm>
        </p:spPr>
        <p:txBody>
          <a:bodyPr vert="horz" lIns="91425" tIns="45700" rIns="91425" bIns="45700" rtlCol="0" anchor="ctr">
            <a:normAutofit/>
          </a:bodyPr>
          <a:lstStyle/>
          <a:p>
            <a:pPr>
              <a:buSzPct val="25000"/>
            </a:pPr>
            <a:r>
              <a:rPr lang="en-US" altLang="en-US" sz="3600" b="1" dirty="0">
                <a:solidFill>
                  <a:srgbClr val="000000"/>
                </a:solidFill>
                <a:ea typeface="ＭＳ Ｐゴシック" panose="020B0600070205080204" pitchFamily="34" charset="-128"/>
                <a:sym typeface="Calibri" panose="020F0502020204030204" pitchFamily="34" charset="0"/>
              </a:rPr>
              <a:t>BCHC Vs States: Epis/100,000 people</a:t>
            </a:r>
          </a:p>
        </p:txBody>
      </p:sp>
      <p:sp>
        <p:nvSpPr>
          <p:cNvPr id="146" name="Shape 146"/>
          <p:cNvSpPr txBox="1">
            <a:spLocks noGrp="1"/>
          </p:cNvSpPr>
          <p:nvPr>
            <p:ph type="body" idx="1"/>
          </p:nvPr>
        </p:nvSpPr>
        <p:spPr>
          <a:xfrm>
            <a:off x="838200" y="2193930"/>
            <a:ext cx="10515600" cy="4576763"/>
          </a:xfrm>
        </p:spPr>
        <p:txBody>
          <a:bodyPr vert="horz" lIns="91425" tIns="45700" rIns="91425" bIns="45700" rtlCol="0">
            <a:noAutofit/>
          </a:bodyPr>
          <a:lstStyle/>
          <a:p>
            <a:pPr>
              <a:defRPr/>
            </a:pPr>
            <a:r>
              <a:rPr lang="en-US" sz="3200" dirty="0"/>
              <a:t>BCHC Median: 1.4 epis per 100,000 people</a:t>
            </a:r>
          </a:p>
          <a:p>
            <a:pPr marL="457178" lvl="1" indent="-222240">
              <a:buFont typeface="Wingdings" panose="05000000000000000000" pitchFamily="2" charset="2"/>
              <a:buChar char="§"/>
              <a:defRPr/>
            </a:pPr>
            <a:r>
              <a:rPr lang="en-US" sz="3200" dirty="0"/>
              <a:t>Range of 0.4 to 7.5</a:t>
            </a:r>
          </a:p>
          <a:p>
            <a:pPr marL="457178" lvl="1" indent="0">
              <a:buNone/>
              <a:defRPr/>
            </a:pPr>
            <a:endParaRPr lang="en-US" sz="3200" dirty="0"/>
          </a:p>
          <a:p>
            <a:pPr>
              <a:defRPr/>
            </a:pPr>
            <a:r>
              <a:rPr lang="en-US" sz="3200" dirty="0"/>
              <a:t>State Median: 1.0 epis per 100,000 people</a:t>
            </a:r>
          </a:p>
        </p:txBody>
      </p:sp>
      <p:sp>
        <p:nvSpPr>
          <p:cNvPr id="9221" name="Shape 147"/>
          <p:cNvSpPr>
            <a:spLocks noChangeArrowheads="1"/>
          </p:cNvSpPr>
          <p:nvPr/>
        </p:nvSpPr>
        <p:spPr bwMode="auto">
          <a:xfrm>
            <a:off x="0" y="7"/>
            <a:ext cx="12192000" cy="46039"/>
          </a:xfrm>
          <a:prstGeom prst="rect">
            <a:avLst/>
          </a:prstGeom>
          <a:solidFill>
            <a:srgbClr val="7F7F7F"/>
          </a:solidFill>
          <a:ln w="12700">
            <a:solidFill>
              <a:srgbClr val="0C0C0C"/>
            </a:solidFill>
            <a:miter lim="800000"/>
            <a:headEnd/>
            <a:tailEnd/>
          </a:ln>
        </p:spPr>
        <p:txBody>
          <a:bodyPr lIns="91425" tIns="45700" rIns="91425" bIns="45700"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fontAlgn="base">
              <a:spcBef>
                <a:spcPct val="0"/>
              </a:spcBef>
              <a:spcAft>
                <a:spcPct val="0"/>
              </a:spcAft>
            </a:pPr>
            <a:endParaRPr lang="en-US" altLang="en-US">
              <a:solidFill>
                <a:srgbClr val="E3D1BB"/>
              </a:solidFill>
              <a:latin typeface="Calibri" panose="020F0502020204030204" pitchFamily="34" charset="0"/>
              <a:sym typeface="Calibri" panose="020F0502020204030204" pitchFamily="34" charset="0"/>
            </a:endParaRPr>
          </a:p>
        </p:txBody>
      </p:sp>
      <p:pic>
        <p:nvPicPr>
          <p:cNvPr id="9222" name="Shape 148" descr="BCHC Logo.jpeg"/>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738"/>
            <a:ext cx="1963738"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Shape 149"/>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3" y="58739"/>
            <a:ext cx="1903412"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a:stretch>
            <a:fillRect/>
          </a:stretch>
        </p:blipFill>
        <p:spPr>
          <a:xfrm>
            <a:off x="8695348" y="5830978"/>
            <a:ext cx="3280759" cy="939715"/>
          </a:xfrm>
          <a:prstGeom prst="rect">
            <a:avLst/>
          </a:prstGeom>
        </p:spPr>
      </p:pic>
    </p:spTree>
    <p:extLst>
      <p:ext uri="{BB962C8B-B14F-4D97-AF65-F5344CB8AC3E}">
        <p14:creationId xmlns:p14="http://schemas.microsoft.com/office/powerpoint/2010/main" val="1938315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9C36F-1A04-4512-B275-63A899EE9C76}"/>
              </a:ext>
            </a:extLst>
          </p:cNvPr>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Acknowledgements</a:t>
            </a:r>
          </a:p>
        </p:txBody>
      </p:sp>
      <p:sp>
        <p:nvSpPr>
          <p:cNvPr id="3" name="Text Placeholder 2">
            <a:extLst>
              <a:ext uri="{FF2B5EF4-FFF2-40B4-BE49-F238E27FC236}">
                <a16:creationId xmlns:a16="http://schemas.microsoft.com/office/drawing/2014/main" id="{F3BA513B-B29B-42E4-91D5-9ABD23BCAE1F}"/>
              </a:ext>
            </a:extLst>
          </p:cNvPr>
          <p:cNvSpPr>
            <a:spLocks noGrp="1"/>
          </p:cNvSpPr>
          <p:nvPr>
            <p:ph type="body" sz="quarter" idx="10"/>
          </p:nvPr>
        </p:nvSpPr>
        <p:spPr/>
        <p:txBody>
          <a:bodyPr>
            <a:normAutofit/>
          </a:bodyPr>
          <a:lstStyle/>
          <a:p>
            <a:r>
              <a:rPr lang="en-US" dirty="0">
                <a:latin typeface="Calibri" panose="020F0502020204030204" pitchFamily="34" charset="0"/>
                <a:cs typeface="Calibri" panose="020F0502020204030204" pitchFamily="34" charset="0"/>
              </a:rPr>
              <a:t>CSTE would like to acknowledge and thank our colleagues for their support and guidance on the project: Nancy Binkin, Beth Daly, Rich Danila, Jeff Engel, Aaron Fleischauer, Bob Harrison, Sara Huston, Mia Israel, Chrissie Juliano, Becky Lampkins, Jennifer Lemmings, Meredith Lichtenstein Cone, Amanda Masters, Joe McLaughlin, Meghan McGinty, Dhara Shah, Kathy Turner, Patty Quinlisk, Sharon Watkins, BCHC, and the NACCHO local epidemiology workgroup.</a:t>
            </a:r>
          </a:p>
          <a:p>
            <a:r>
              <a:rPr lang="en-US" dirty="0">
                <a:latin typeface="Calibri" panose="020F0502020204030204" pitchFamily="34" charset="0"/>
                <a:cs typeface="Calibri" panose="020F0502020204030204" pitchFamily="34" charset="0"/>
              </a:rPr>
              <a:t>This project was supported in part by CDC cooperative agreement numbers 5U38OT000143-04 and 5U38OT000143-05. The contents are solely the responsibility of the authors and do not necessarily represent the official views of CDC.</a:t>
            </a:r>
          </a:p>
          <a:p>
            <a:pPr lvl="4">
              <a:buFont typeface="Arial" panose="020B0604020202020204" pitchFamily="34" charset="0"/>
              <a:buChar char="•"/>
            </a:pPr>
            <a:r>
              <a:rPr lang="en-US" dirty="0">
                <a:latin typeface="Calibri" panose="020F0502020204030204" pitchFamily="34" charset="0"/>
                <a:cs typeface="Calibri" panose="020F0502020204030204" pitchFamily="34" charset="0"/>
              </a:rPr>
              <a:t>BCHC also thanks its foundation funders and Members for enabling and supporting our participation in this work.</a:t>
            </a:r>
          </a:p>
        </p:txBody>
      </p:sp>
      <p:pic>
        <p:nvPicPr>
          <p:cNvPr id="4" name="Shape 149"/>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4" y="4940302"/>
            <a:ext cx="1903412"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08587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p:nvPr/>
        </p:nvSpPr>
        <p:spPr>
          <a:xfrm>
            <a:off x="-1" y="-26852"/>
            <a:ext cx="12191998" cy="2036720"/>
          </a:xfrm>
          <a:prstGeom prst="rect">
            <a:avLst/>
          </a:prstGeom>
          <a:solidFill>
            <a:schemeClr val="accent3">
              <a:alpha val="40000"/>
            </a:schemeClr>
          </a:solidFill>
          <a:ln>
            <a:noFill/>
          </a:ln>
          <a:effectLst>
            <a:reflection stA="40000" endPos="50000" sy="-100000" algn="bl" rotWithShape="0"/>
          </a:effectLst>
        </p:spPr>
        <p:txBody>
          <a:bodyPr lIns="91425" tIns="45700" rIns="91425" bIns="45700" anchor="ctr"/>
          <a:lstStyle/>
          <a:p>
            <a:pPr algn="ctr" fontAlgn="base">
              <a:defRPr/>
            </a:pPr>
            <a:endParaRPr>
              <a:solidFill>
                <a:prstClr val="white"/>
              </a:solidFill>
              <a:ea typeface="Calibri"/>
              <a:cs typeface="Calibri"/>
              <a:sym typeface="Calibri"/>
            </a:endParaRPr>
          </a:p>
        </p:txBody>
      </p:sp>
      <p:sp>
        <p:nvSpPr>
          <p:cNvPr id="9219" name="Shape 145"/>
          <p:cNvSpPr>
            <a:spLocks noGrp="1"/>
          </p:cNvSpPr>
          <p:nvPr>
            <p:ph type="title"/>
          </p:nvPr>
        </p:nvSpPr>
        <p:spPr>
          <a:xfrm>
            <a:off x="2109788" y="280993"/>
            <a:ext cx="9866312" cy="1325563"/>
          </a:xfrm>
        </p:spPr>
        <p:txBody>
          <a:bodyPr vert="horz" lIns="91425" tIns="45700" rIns="91425" bIns="45700" rtlCol="0" anchor="ctr">
            <a:normAutofit/>
          </a:bodyPr>
          <a:lstStyle/>
          <a:p>
            <a:pPr>
              <a:buSzPct val="25000"/>
            </a:pPr>
            <a:r>
              <a:rPr lang="en-US" altLang="en-US" sz="3600" b="1" dirty="0">
                <a:solidFill>
                  <a:srgbClr val="000000"/>
                </a:solidFill>
                <a:ea typeface="ＭＳ Ｐゴシック" panose="020B0600070205080204" pitchFamily="34" charset="-128"/>
                <a:sym typeface="Calibri" panose="020F0502020204030204" pitchFamily="34" charset="0"/>
              </a:rPr>
              <a:t>BCHC Vs States: Funding</a:t>
            </a:r>
            <a:endParaRPr lang="en-US" altLang="en-US" sz="3600" dirty="0">
              <a:solidFill>
                <a:srgbClr val="000000"/>
              </a:solidFill>
              <a:ea typeface="ＭＳ Ｐゴシック" panose="020B0600070205080204" pitchFamily="34" charset="-128"/>
              <a:sym typeface="Calibri" panose="020F0502020204030204" pitchFamily="34" charset="0"/>
            </a:endParaRPr>
          </a:p>
        </p:txBody>
      </p:sp>
      <p:sp>
        <p:nvSpPr>
          <p:cNvPr id="146" name="Shape 146"/>
          <p:cNvSpPr txBox="1">
            <a:spLocks noGrp="1"/>
          </p:cNvSpPr>
          <p:nvPr>
            <p:ph type="body" idx="1"/>
          </p:nvPr>
        </p:nvSpPr>
        <p:spPr>
          <a:xfrm>
            <a:off x="838200" y="2193930"/>
            <a:ext cx="10515600" cy="4576763"/>
          </a:xfrm>
        </p:spPr>
        <p:txBody>
          <a:bodyPr vert="horz" lIns="91425" tIns="45700" rIns="91425" bIns="45700" rtlCol="0">
            <a:noAutofit/>
          </a:bodyPr>
          <a:lstStyle/>
          <a:p>
            <a:pPr>
              <a:defRPr/>
            </a:pPr>
            <a:r>
              <a:rPr lang="en-US" sz="3400" dirty="0"/>
              <a:t>47% of BCHC epi activities are from local sources</a:t>
            </a:r>
          </a:p>
          <a:p>
            <a:pPr lvl="1">
              <a:buFont typeface="Wingdings" panose="05000000000000000000" pitchFamily="2" charset="2"/>
              <a:buChar char="§"/>
              <a:defRPr/>
            </a:pPr>
            <a:r>
              <a:rPr lang="en-US" sz="3200" dirty="0"/>
              <a:t>State: 24%</a:t>
            </a:r>
          </a:p>
          <a:p>
            <a:pPr lvl="1">
              <a:buFont typeface="Wingdings" panose="05000000000000000000" pitchFamily="2" charset="2"/>
              <a:buChar char="§"/>
              <a:defRPr/>
            </a:pPr>
            <a:r>
              <a:rPr lang="en-US" sz="3200" dirty="0"/>
              <a:t>Federal: 27%</a:t>
            </a:r>
          </a:p>
          <a:p>
            <a:pPr>
              <a:defRPr/>
            </a:pPr>
            <a:endParaRPr lang="en-US" sz="3400" dirty="0"/>
          </a:p>
          <a:p>
            <a:pPr>
              <a:defRPr/>
            </a:pPr>
            <a:r>
              <a:rPr lang="en-US" sz="3400" dirty="0"/>
              <a:t>More than three-quarters of state epi activities are from federal sources</a:t>
            </a:r>
          </a:p>
          <a:p>
            <a:pPr lvl="1">
              <a:buFont typeface="Wingdings" panose="05000000000000000000" pitchFamily="2" charset="2"/>
              <a:buChar char="§"/>
              <a:defRPr/>
            </a:pPr>
            <a:r>
              <a:rPr lang="en-US" sz="3000" dirty="0"/>
              <a:t> </a:t>
            </a:r>
            <a:r>
              <a:rPr lang="en-US" sz="3200" dirty="0"/>
              <a:t>State: 20% </a:t>
            </a:r>
          </a:p>
        </p:txBody>
      </p:sp>
      <p:sp>
        <p:nvSpPr>
          <p:cNvPr id="9221" name="Shape 147"/>
          <p:cNvSpPr>
            <a:spLocks noChangeArrowheads="1"/>
          </p:cNvSpPr>
          <p:nvPr/>
        </p:nvSpPr>
        <p:spPr bwMode="auto">
          <a:xfrm>
            <a:off x="0" y="7"/>
            <a:ext cx="12192000" cy="46039"/>
          </a:xfrm>
          <a:prstGeom prst="rect">
            <a:avLst/>
          </a:prstGeom>
          <a:solidFill>
            <a:srgbClr val="7F7F7F"/>
          </a:solidFill>
          <a:ln w="12700">
            <a:solidFill>
              <a:srgbClr val="0C0C0C"/>
            </a:solidFill>
            <a:miter lim="800000"/>
            <a:headEnd/>
            <a:tailEnd/>
          </a:ln>
        </p:spPr>
        <p:txBody>
          <a:bodyPr lIns="91425" tIns="45700" rIns="91425" bIns="45700"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fontAlgn="base">
              <a:spcBef>
                <a:spcPct val="0"/>
              </a:spcBef>
              <a:spcAft>
                <a:spcPct val="0"/>
              </a:spcAft>
            </a:pPr>
            <a:endParaRPr lang="en-US" altLang="en-US">
              <a:solidFill>
                <a:srgbClr val="E3D1BB"/>
              </a:solidFill>
              <a:latin typeface="Calibri" panose="020F0502020204030204" pitchFamily="34" charset="0"/>
              <a:sym typeface="Calibri" panose="020F0502020204030204" pitchFamily="34" charset="0"/>
            </a:endParaRPr>
          </a:p>
        </p:txBody>
      </p:sp>
      <p:pic>
        <p:nvPicPr>
          <p:cNvPr id="9222" name="Shape 148" descr="BCHC Logo.jpeg"/>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738"/>
            <a:ext cx="1963738"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Shape 149"/>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3" y="58739"/>
            <a:ext cx="1903412"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a:stretch>
            <a:fillRect/>
          </a:stretch>
        </p:blipFill>
        <p:spPr>
          <a:xfrm>
            <a:off x="8695348" y="5830978"/>
            <a:ext cx="3280759" cy="939715"/>
          </a:xfrm>
          <a:prstGeom prst="rect">
            <a:avLst/>
          </a:prstGeom>
        </p:spPr>
      </p:pic>
    </p:spTree>
    <p:extLst>
      <p:ext uri="{BB962C8B-B14F-4D97-AF65-F5344CB8AC3E}">
        <p14:creationId xmlns:p14="http://schemas.microsoft.com/office/powerpoint/2010/main" val="8960738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p:nvPr/>
        </p:nvSpPr>
        <p:spPr>
          <a:xfrm>
            <a:off x="-1" y="-26852"/>
            <a:ext cx="12191998" cy="2036720"/>
          </a:xfrm>
          <a:prstGeom prst="rect">
            <a:avLst/>
          </a:prstGeom>
          <a:solidFill>
            <a:schemeClr val="accent3">
              <a:alpha val="40000"/>
            </a:schemeClr>
          </a:solidFill>
          <a:ln>
            <a:noFill/>
          </a:ln>
          <a:effectLst>
            <a:reflection stA="40000" endPos="50000" sy="-100000" algn="bl" rotWithShape="0"/>
          </a:effectLst>
        </p:spPr>
        <p:txBody>
          <a:bodyPr lIns="91425" tIns="45700" rIns="91425" bIns="45700" anchor="ctr"/>
          <a:lstStyle/>
          <a:p>
            <a:pPr algn="ctr" fontAlgn="base">
              <a:defRPr/>
            </a:pPr>
            <a:endParaRPr>
              <a:solidFill>
                <a:prstClr val="white"/>
              </a:solidFill>
              <a:ea typeface="Calibri"/>
              <a:cs typeface="Calibri"/>
              <a:sym typeface="Calibri"/>
            </a:endParaRPr>
          </a:p>
        </p:txBody>
      </p:sp>
      <p:sp>
        <p:nvSpPr>
          <p:cNvPr id="9219" name="Shape 145"/>
          <p:cNvSpPr>
            <a:spLocks noGrp="1"/>
          </p:cNvSpPr>
          <p:nvPr>
            <p:ph type="title"/>
          </p:nvPr>
        </p:nvSpPr>
        <p:spPr>
          <a:xfrm>
            <a:off x="2243328" y="365129"/>
            <a:ext cx="9112060" cy="1325563"/>
          </a:xfrm>
        </p:spPr>
        <p:txBody>
          <a:bodyPr vert="horz" lIns="91425" tIns="45700" rIns="91425" bIns="45700" rtlCol="0" anchor="ctr">
            <a:normAutofit/>
          </a:bodyPr>
          <a:lstStyle/>
          <a:p>
            <a:pPr>
              <a:buSzPct val="25000"/>
            </a:pPr>
            <a:r>
              <a:rPr lang="en-US" altLang="en-US" sz="3600" b="1" dirty="0">
                <a:solidFill>
                  <a:srgbClr val="000000"/>
                </a:solidFill>
                <a:ea typeface="ＭＳ Ｐゴシック" panose="020B0600070205080204" pitchFamily="34" charset="-128"/>
                <a:sym typeface="Calibri" panose="020F0502020204030204" pitchFamily="34" charset="0"/>
              </a:rPr>
              <a:t>BCHC vs. States: Top Training Needs</a:t>
            </a:r>
          </a:p>
        </p:txBody>
      </p:sp>
      <p:sp>
        <p:nvSpPr>
          <p:cNvPr id="2" name="Content Placeholder 1">
            <a:extLst>
              <a:ext uri="{FF2B5EF4-FFF2-40B4-BE49-F238E27FC236}">
                <a16:creationId xmlns:a16="http://schemas.microsoft.com/office/drawing/2014/main" id="{B535178D-8111-4295-8EE4-9261CC7B8430}"/>
              </a:ext>
            </a:extLst>
          </p:cNvPr>
          <p:cNvSpPr>
            <a:spLocks noGrp="1"/>
          </p:cNvSpPr>
          <p:nvPr>
            <p:ph sz="half" idx="2"/>
          </p:nvPr>
        </p:nvSpPr>
        <p:spPr>
          <a:xfrm>
            <a:off x="524260" y="2692364"/>
            <a:ext cx="5524435" cy="3684588"/>
          </a:xfrm>
        </p:spPr>
        <p:txBody>
          <a:bodyPr/>
          <a:lstStyle/>
          <a:p>
            <a:pPr marL="0" indent="0">
              <a:buNone/>
            </a:pPr>
            <a:r>
              <a:rPr lang="en-US" sz="3200" b="1" dirty="0"/>
              <a:t>BCHC</a:t>
            </a:r>
          </a:p>
          <a:p>
            <a:pPr marL="514350" indent="-514350">
              <a:buFont typeface="+mj-lt"/>
              <a:buAutoNum type="arabicPeriod"/>
            </a:pPr>
            <a:r>
              <a:rPr lang="en-US" dirty="0"/>
              <a:t>Data Analytics (48%)</a:t>
            </a:r>
          </a:p>
          <a:p>
            <a:pPr marL="514350" indent="-514350">
              <a:buFont typeface="+mj-lt"/>
              <a:buAutoNum type="arabicPeriod"/>
            </a:pPr>
            <a:r>
              <a:rPr lang="en-US" dirty="0"/>
              <a:t>Systems Thinking (33%)</a:t>
            </a:r>
          </a:p>
          <a:p>
            <a:pPr marL="514350" indent="-514350">
              <a:buFont typeface="+mj-lt"/>
              <a:buAutoNum type="arabicPeriod"/>
            </a:pPr>
            <a:r>
              <a:rPr lang="en-US" dirty="0"/>
              <a:t>Persuasive Communication (26%)</a:t>
            </a:r>
          </a:p>
        </p:txBody>
      </p:sp>
      <p:sp>
        <p:nvSpPr>
          <p:cNvPr id="4" name="Content Placeholder 3">
            <a:extLst>
              <a:ext uri="{FF2B5EF4-FFF2-40B4-BE49-F238E27FC236}">
                <a16:creationId xmlns:a16="http://schemas.microsoft.com/office/drawing/2014/main" id="{C28AA701-FFD5-47A2-BE40-F04FB33EEC53}"/>
              </a:ext>
            </a:extLst>
          </p:cNvPr>
          <p:cNvSpPr>
            <a:spLocks noGrp="1"/>
          </p:cNvSpPr>
          <p:nvPr>
            <p:ph sz="quarter" idx="4"/>
          </p:nvPr>
        </p:nvSpPr>
        <p:spPr>
          <a:xfrm>
            <a:off x="6180899" y="2630508"/>
            <a:ext cx="5532117" cy="3684588"/>
          </a:xfrm>
        </p:spPr>
        <p:txBody>
          <a:bodyPr/>
          <a:lstStyle/>
          <a:p>
            <a:pPr marL="0" indent="0">
              <a:buNone/>
            </a:pPr>
            <a:r>
              <a:rPr lang="en-US" sz="3200" b="1" dirty="0"/>
              <a:t>States</a:t>
            </a:r>
          </a:p>
          <a:p>
            <a:pPr marL="514350" indent="-514350">
              <a:buFont typeface="+mj-lt"/>
              <a:buAutoNum type="arabicPeriod"/>
            </a:pPr>
            <a:r>
              <a:rPr lang="en-US" dirty="0"/>
              <a:t>Data Analytics (38%)</a:t>
            </a:r>
          </a:p>
          <a:p>
            <a:pPr marL="514350" indent="-514350">
              <a:buFont typeface="+mj-lt"/>
              <a:buAutoNum type="arabicPeriod"/>
            </a:pPr>
            <a:r>
              <a:rPr lang="en-US" dirty="0"/>
              <a:t>Systems Thinking (12%)</a:t>
            </a:r>
          </a:p>
          <a:p>
            <a:pPr marL="514350" indent="-514350">
              <a:buFont typeface="+mj-lt"/>
              <a:buAutoNum type="arabicPeriod"/>
            </a:pPr>
            <a:r>
              <a:rPr lang="en-US" dirty="0"/>
              <a:t>Persuasive Communication (12%)</a:t>
            </a:r>
          </a:p>
          <a:p>
            <a:pPr marL="514350" indent="-514350">
              <a:buFont typeface="+mj-lt"/>
              <a:buAutoNum type="arabicPeriod"/>
            </a:pPr>
            <a:r>
              <a:rPr lang="en-US" dirty="0"/>
              <a:t>Leadership Development (12%)</a:t>
            </a:r>
          </a:p>
        </p:txBody>
      </p:sp>
      <p:sp>
        <p:nvSpPr>
          <p:cNvPr id="9221" name="Shape 147"/>
          <p:cNvSpPr>
            <a:spLocks noChangeArrowheads="1"/>
          </p:cNvSpPr>
          <p:nvPr/>
        </p:nvSpPr>
        <p:spPr bwMode="auto">
          <a:xfrm>
            <a:off x="0" y="7"/>
            <a:ext cx="12192000" cy="46039"/>
          </a:xfrm>
          <a:prstGeom prst="rect">
            <a:avLst/>
          </a:prstGeom>
          <a:solidFill>
            <a:srgbClr val="7F7F7F"/>
          </a:solidFill>
          <a:ln w="12700">
            <a:solidFill>
              <a:srgbClr val="0C0C0C"/>
            </a:solidFill>
            <a:miter lim="800000"/>
            <a:headEnd/>
            <a:tailEnd/>
          </a:ln>
        </p:spPr>
        <p:txBody>
          <a:bodyPr lIns="91425" tIns="45700" rIns="91425" bIns="45700"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fontAlgn="base">
              <a:spcBef>
                <a:spcPct val="0"/>
              </a:spcBef>
              <a:spcAft>
                <a:spcPct val="0"/>
              </a:spcAft>
            </a:pPr>
            <a:endParaRPr lang="en-US" altLang="en-US">
              <a:solidFill>
                <a:srgbClr val="E3D1BB"/>
              </a:solidFill>
              <a:latin typeface="Calibri" panose="020F0502020204030204" pitchFamily="34" charset="0"/>
              <a:sym typeface="Calibri" panose="020F0502020204030204" pitchFamily="34" charset="0"/>
            </a:endParaRPr>
          </a:p>
        </p:txBody>
      </p:sp>
      <p:pic>
        <p:nvPicPr>
          <p:cNvPr id="9222" name="Shape 148" descr="BCHC Logo.jpeg"/>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738"/>
            <a:ext cx="1963738"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Shape 149"/>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3" y="58739"/>
            <a:ext cx="1903412"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a:stretch>
            <a:fillRect/>
          </a:stretch>
        </p:blipFill>
        <p:spPr>
          <a:xfrm>
            <a:off x="8695348" y="5830978"/>
            <a:ext cx="3280759" cy="939715"/>
          </a:xfrm>
          <a:prstGeom prst="rect">
            <a:avLst/>
          </a:prstGeom>
        </p:spPr>
      </p:pic>
    </p:spTree>
    <p:extLst>
      <p:ext uri="{BB962C8B-B14F-4D97-AF65-F5344CB8AC3E}">
        <p14:creationId xmlns:p14="http://schemas.microsoft.com/office/powerpoint/2010/main" val="42790410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p:nvPr/>
        </p:nvSpPr>
        <p:spPr>
          <a:xfrm>
            <a:off x="-1" y="-26852"/>
            <a:ext cx="12191998" cy="2036720"/>
          </a:xfrm>
          <a:prstGeom prst="rect">
            <a:avLst/>
          </a:prstGeom>
          <a:solidFill>
            <a:schemeClr val="accent3">
              <a:alpha val="40000"/>
            </a:schemeClr>
          </a:solidFill>
          <a:ln>
            <a:noFill/>
          </a:ln>
          <a:effectLst>
            <a:reflection stA="40000" endPos="50000" sy="-100000" algn="bl" rotWithShape="0"/>
          </a:effectLst>
        </p:spPr>
        <p:txBody>
          <a:bodyPr lIns="91425" tIns="45700" rIns="91425" bIns="45700" anchor="ctr"/>
          <a:lstStyle/>
          <a:p>
            <a:pPr algn="ctr" fontAlgn="base">
              <a:defRPr/>
            </a:pPr>
            <a:endParaRPr>
              <a:solidFill>
                <a:prstClr val="white"/>
              </a:solidFill>
              <a:ea typeface="Calibri"/>
              <a:cs typeface="Calibri"/>
              <a:sym typeface="Calibri"/>
            </a:endParaRPr>
          </a:p>
        </p:txBody>
      </p:sp>
      <p:sp>
        <p:nvSpPr>
          <p:cNvPr id="9219" name="Shape 145"/>
          <p:cNvSpPr>
            <a:spLocks noGrp="1"/>
          </p:cNvSpPr>
          <p:nvPr>
            <p:ph type="title"/>
          </p:nvPr>
        </p:nvSpPr>
        <p:spPr>
          <a:xfrm>
            <a:off x="2243328" y="365129"/>
            <a:ext cx="9112060" cy="1325563"/>
          </a:xfrm>
        </p:spPr>
        <p:txBody>
          <a:bodyPr vert="horz" lIns="91425" tIns="45700" rIns="91425" bIns="45700" rtlCol="0" anchor="ctr">
            <a:normAutofit fontScale="90000"/>
          </a:bodyPr>
          <a:lstStyle/>
          <a:p>
            <a:pPr>
              <a:buSzPct val="25000"/>
            </a:pPr>
            <a:r>
              <a:rPr lang="en-US" altLang="en-US" sz="3600" b="1" dirty="0">
                <a:solidFill>
                  <a:srgbClr val="000000"/>
                </a:solidFill>
                <a:ea typeface="ＭＳ Ｐゴシック" panose="020B0600070205080204" pitchFamily="34" charset="-128"/>
                <a:sym typeface="Calibri" panose="020F0502020204030204" pitchFamily="34" charset="0"/>
              </a:rPr>
              <a:t>BCHC vs. States: Current Program Capacity, Perceived Need to Improve Capacity, Priority to Improve Capacity</a:t>
            </a:r>
          </a:p>
        </p:txBody>
      </p:sp>
      <p:sp>
        <p:nvSpPr>
          <p:cNvPr id="2" name="Content Placeholder 1">
            <a:extLst>
              <a:ext uri="{FF2B5EF4-FFF2-40B4-BE49-F238E27FC236}">
                <a16:creationId xmlns:a16="http://schemas.microsoft.com/office/drawing/2014/main" id="{B535178D-8111-4295-8EE4-9261CC7B8430}"/>
              </a:ext>
            </a:extLst>
          </p:cNvPr>
          <p:cNvSpPr>
            <a:spLocks noGrp="1"/>
          </p:cNvSpPr>
          <p:nvPr>
            <p:ph sz="half" idx="2"/>
          </p:nvPr>
        </p:nvSpPr>
        <p:spPr>
          <a:xfrm>
            <a:off x="219456" y="2505075"/>
            <a:ext cx="5961443" cy="3684588"/>
          </a:xfrm>
        </p:spPr>
        <p:txBody>
          <a:bodyPr>
            <a:normAutofit/>
          </a:bodyPr>
          <a:lstStyle/>
          <a:p>
            <a:pPr marL="0" indent="0">
              <a:buNone/>
            </a:pPr>
            <a:r>
              <a:rPr lang="en-US" sz="3200" b="1" dirty="0"/>
              <a:t>BCHC</a:t>
            </a:r>
          </a:p>
          <a:p>
            <a:pPr marL="0" indent="0">
              <a:buNone/>
            </a:pPr>
            <a:r>
              <a:rPr lang="en-US" sz="2400" i="1" dirty="0"/>
              <a:t>Adequate Current Program Capacity</a:t>
            </a:r>
          </a:p>
          <a:p>
            <a:r>
              <a:rPr lang="en-US" sz="2400" dirty="0"/>
              <a:t>ID 100%, MCH 93%, CD 89%, Injury 89%</a:t>
            </a:r>
          </a:p>
          <a:p>
            <a:pPr marL="0" indent="0">
              <a:buNone/>
            </a:pPr>
            <a:r>
              <a:rPr lang="en-US" sz="2400" i="1" dirty="0"/>
              <a:t>Need to Improve Capacity</a:t>
            </a:r>
          </a:p>
          <a:p>
            <a:r>
              <a:rPr lang="en-US" sz="2400" dirty="0"/>
              <a:t>CD 93%, ID 89%, EH 89%, MH 89%, Injury 88%</a:t>
            </a:r>
          </a:p>
          <a:p>
            <a:pPr marL="0" indent="0">
              <a:buNone/>
            </a:pPr>
            <a:r>
              <a:rPr lang="en-US" sz="2400" i="1" dirty="0"/>
              <a:t>High/Medium Priority to Improve Capacity</a:t>
            </a:r>
          </a:p>
          <a:p>
            <a:r>
              <a:rPr lang="en-US" sz="2400" dirty="0"/>
              <a:t>CD 74%, SA 74%, ID 67%, </a:t>
            </a:r>
            <a:r>
              <a:rPr lang="en-US" sz="2400" dirty="0" err="1"/>
              <a:t>Infx</a:t>
            </a:r>
            <a:r>
              <a:rPr lang="en-US" sz="2400" dirty="0"/>
              <a:t> 67%</a:t>
            </a:r>
          </a:p>
          <a:p>
            <a:pPr marL="0" indent="0">
              <a:buNone/>
            </a:pPr>
            <a:endParaRPr lang="en-US" dirty="0"/>
          </a:p>
        </p:txBody>
      </p:sp>
      <p:sp>
        <p:nvSpPr>
          <p:cNvPr id="4" name="Content Placeholder 3">
            <a:extLst>
              <a:ext uri="{FF2B5EF4-FFF2-40B4-BE49-F238E27FC236}">
                <a16:creationId xmlns:a16="http://schemas.microsoft.com/office/drawing/2014/main" id="{C28AA701-FFD5-47A2-BE40-F04FB33EEC53}"/>
              </a:ext>
            </a:extLst>
          </p:cNvPr>
          <p:cNvSpPr>
            <a:spLocks noGrp="1"/>
          </p:cNvSpPr>
          <p:nvPr>
            <p:ph sz="quarter" idx="4"/>
          </p:nvPr>
        </p:nvSpPr>
        <p:spPr>
          <a:xfrm>
            <a:off x="6180899" y="2505075"/>
            <a:ext cx="5795208" cy="3325903"/>
          </a:xfrm>
        </p:spPr>
        <p:txBody>
          <a:bodyPr>
            <a:normAutofit fontScale="85000" lnSpcReduction="10000"/>
          </a:bodyPr>
          <a:lstStyle/>
          <a:p>
            <a:pPr marL="0" indent="0">
              <a:buNone/>
            </a:pPr>
            <a:r>
              <a:rPr lang="en-US" sz="3800" b="1" dirty="0"/>
              <a:t>States</a:t>
            </a:r>
          </a:p>
          <a:p>
            <a:pPr marL="0" indent="0">
              <a:buNone/>
            </a:pPr>
            <a:r>
              <a:rPr lang="en-US" i="1" dirty="0"/>
              <a:t>Substantial to Full Current Program Capacity</a:t>
            </a:r>
          </a:p>
          <a:p>
            <a:r>
              <a:rPr lang="en-US" dirty="0"/>
              <a:t>ID 96%, CD 78%, MCH 73%, Prep 57%</a:t>
            </a:r>
          </a:p>
          <a:p>
            <a:pPr marL="0" indent="0">
              <a:buNone/>
            </a:pPr>
            <a:r>
              <a:rPr lang="en-US" i="1" dirty="0"/>
              <a:t>Need to Improve Capacity</a:t>
            </a:r>
          </a:p>
          <a:p>
            <a:r>
              <a:rPr lang="en-US" dirty="0"/>
              <a:t>MH 94%, SA 93%, </a:t>
            </a:r>
            <a:r>
              <a:rPr lang="en-US" dirty="0" err="1"/>
              <a:t>Infx</a:t>
            </a:r>
            <a:r>
              <a:rPr lang="en-US" dirty="0"/>
              <a:t> 93%, Injury 90%</a:t>
            </a:r>
          </a:p>
          <a:p>
            <a:pPr marL="0" indent="0">
              <a:buNone/>
            </a:pPr>
            <a:r>
              <a:rPr lang="en-US" i="1" dirty="0"/>
              <a:t>High/Medium Priority to Improve Capacity</a:t>
            </a:r>
          </a:p>
          <a:p>
            <a:r>
              <a:rPr lang="en-US" dirty="0"/>
              <a:t>SA 94%, </a:t>
            </a:r>
            <a:r>
              <a:rPr lang="en-US" dirty="0" err="1"/>
              <a:t>Infx</a:t>
            </a:r>
            <a:r>
              <a:rPr lang="en-US" dirty="0"/>
              <a:t> 79%, MH 78%, CD 78%, ID 74%</a:t>
            </a:r>
          </a:p>
          <a:p>
            <a:pPr marL="0" indent="0">
              <a:buNone/>
            </a:pPr>
            <a:endParaRPr lang="en-US" dirty="0"/>
          </a:p>
        </p:txBody>
      </p:sp>
      <p:sp>
        <p:nvSpPr>
          <p:cNvPr id="9221" name="Shape 147"/>
          <p:cNvSpPr>
            <a:spLocks noChangeArrowheads="1"/>
          </p:cNvSpPr>
          <p:nvPr/>
        </p:nvSpPr>
        <p:spPr bwMode="auto">
          <a:xfrm>
            <a:off x="0" y="7"/>
            <a:ext cx="12192000" cy="46039"/>
          </a:xfrm>
          <a:prstGeom prst="rect">
            <a:avLst/>
          </a:prstGeom>
          <a:solidFill>
            <a:srgbClr val="7F7F7F"/>
          </a:solidFill>
          <a:ln w="12700">
            <a:solidFill>
              <a:srgbClr val="0C0C0C"/>
            </a:solidFill>
            <a:miter lim="800000"/>
            <a:headEnd/>
            <a:tailEnd/>
          </a:ln>
        </p:spPr>
        <p:txBody>
          <a:bodyPr lIns="91425" tIns="45700" rIns="91425" bIns="45700"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fontAlgn="base">
              <a:spcBef>
                <a:spcPct val="0"/>
              </a:spcBef>
              <a:spcAft>
                <a:spcPct val="0"/>
              </a:spcAft>
            </a:pPr>
            <a:endParaRPr lang="en-US" altLang="en-US">
              <a:solidFill>
                <a:srgbClr val="E3D1BB"/>
              </a:solidFill>
              <a:latin typeface="Calibri" panose="020F0502020204030204" pitchFamily="34" charset="0"/>
              <a:sym typeface="Calibri" panose="020F0502020204030204" pitchFamily="34" charset="0"/>
            </a:endParaRPr>
          </a:p>
        </p:txBody>
      </p:sp>
      <p:pic>
        <p:nvPicPr>
          <p:cNvPr id="9222" name="Shape 148" descr="BCHC Logo.jpeg"/>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738"/>
            <a:ext cx="1963738"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Shape 149"/>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3" y="58739"/>
            <a:ext cx="1903412"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a:stretch>
            <a:fillRect/>
          </a:stretch>
        </p:blipFill>
        <p:spPr>
          <a:xfrm>
            <a:off x="8695348" y="5830978"/>
            <a:ext cx="3280759" cy="939715"/>
          </a:xfrm>
          <a:prstGeom prst="rect">
            <a:avLst/>
          </a:prstGeom>
        </p:spPr>
      </p:pic>
    </p:spTree>
    <p:extLst>
      <p:ext uri="{BB962C8B-B14F-4D97-AF65-F5344CB8AC3E}">
        <p14:creationId xmlns:p14="http://schemas.microsoft.com/office/powerpoint/2010/main" val="23723838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p:nvPr/>
        </p:nvSpPr>
        <p:spPr>
          <a:xfrm>
            <a:off x="-1" y="-26852"/>
            <a:ext cx="12191998" cy="2036720"/>
          </a:xfrm>
          <a:prstGeom prst="rect">
            <a:avLst/>
          </a:prstGeom>
          <a:solidFill>
            <a:schemeClr val="accent3">
              <a:alpha val="40000"/>
            </a:schemeClr>
          </a:solidFill>
          <a:ln>
            <a:noFill/>
          </a:ln>
          <a:effectLst>
            <a:reflection stA="40000" endPos="50000" sy="-100000" algn="bl" rotWithShape="0"/>
          </a:effectLst>
        </p:spPr>
        <p:txBody>
          <a:bodyPr lIns="91425" tIns="45700" rIns="91425" bIns="45700" anchor="ctr"/>
          <a:lstStyle/>
          <a:p>
            <a:pPr algn="ctr" fontAlgn="base">
              <a:defRPr/>
            </a:pPr>
            <a:endParaRPr>
              <a:solidFill>
                <a:prstClr val="white"/>
              </a:solidFill>
              <a:ea typeface="Calibri"/>
              <a:cs typeface="Calibri"/>
              <a:sym typeface="Calibri"/>
            </a:endParaRPr>
          </a:p>
        </p:txBody>
      </p:sp>
      <p:sp>
        <p:nvSpPr>
          <p:cNvPr id="9219" name="Shape 145"/>
          <p:cNvSpPr>
            <a:spLocks noGrp="1"/>
          </p:cNvSpPr>
          <p:nvPr>
            <p:ph type="title"/>
          </p:nvPr>
        </p:nvSpPr>
        <p:spPr>
          <a:xfrm>
            <a:off x="2109788" y="280993"/>
            <a:ext cx="9866312" cy="1325563"/>
          </a:xfrm>
        </p:spPr>
        <p:txBody>
          <a:bodyPr vert="horz" lIns="91425" tIns="45700" rIns="91425" bIns="45700" rtlCol="0" anchor="ctr">
            <a:normAutofit/>
          </a:bodyPr>
          <a:lstStyle/>
          <a:p>
            <a:pPr>
              <a:buSzPct val="25000"/>
            </a:pPr>
            <a:r>
              <a:rPr lang="en-US" altLang="en-US" sz="3600" b="1" dirty="0">
                <a:solidFill>
                  <a:srgbClr val="000000"/>
                </a:solidFill>
                <a:ea typeface="ＭＳ Ｐゴシック" panose="020B0600070205080204" pitchFamily="34" charset="-128"/>
                <a:sym typeface="Calibri" panose="020F0502020204030204" pitchFamily="34" charset="0"/>
              </a:rPr>
              <a:t>So What Did We Learn?</a:t>
            </a:r>
          </a:p>
        </p:txBody>
      </p:sp>
      <p:sp>
        <p:nvSpPr>
          <p:cNvPr id="146" name="Shape 146"/>
          <p:cNvSpPr txBox="1">
            <a:spLocks noGrp="1"/>
          </p:cNvSpPr>
          <p:nvPr>
            <p:ph type="body" idx="1"/>
          </p:nvPr>
        </p:nvSpPr>
        <p:spPr>
          <a:xfrm>
            <a:off x="838200" y="2193930"/>
            <a:ext cx="10515600" cy="4576763"/>
          </a:xfrm>
        </p:spPr>
        <p:txBody>
          <a:bodyPr vert="horz" lIns="91425" tIns="45700" rIns="91425" bIns="45700" rtlCol="0">
            <a:noAutofit/>
          </a:bodyPr>
          <a:lstStyle/>
          <a:p>
            <a:r>
              <a:rPr lang="en-US" sz="3400" dirty="0"/>
              <a:t>Lack of predictable, sustainable funding hinders capacity building</a:t>
            </a:r>
          </a:p>
          <a:p>
            <a:endParaRPr lang="en-US" sz="800" dirty="0"/>
          </a:p>
          <a:p>
            <a:r>
              <a:rPr lang="en-US" sz="3400" dirty="0"/>
              <a:t>Role of epis not well understood</a:t>
            </a:r>
          </a:p>
          <a:p>
            <a:endParaRPr lang="en-US" sz="800" dirty="0"/>
          </a:p>
          <a:p>
            <a:r>
              <a:rPr lang="en-US" sz="3400" dirty="0"/>
              <a:t>Have epis for 20</a:t>
            </a:r>
            <a:r>
              <a:rPr lang="en-US" sz="3400" baseline="30000" dirty="0"/>
              <a:t>th</a:t>
            </a:r>
            <a:r>
              <a:rPr lang="en-US" sz="3400" dirty="0"/>
              <a:t> century, not necessarily 21</a:t>
            </a:r>
            <a:r>
              <a:rPr lang="en-US" sz="3400" baseline="30000" dirty="0"/>
              <a:t>st</a:t>
            </a:r>
            <a:r>
              <a:rPr lang="en-US" sz="3400" dirty="0"/>
              <a:t> century, PH challenges</a:t>
            </a:r>
          </a:p>
          <a:p>
            <a:endParaRPr lang="en-US" sz="800" dirty="0"/>
          </a:p>
          <a:p>
            <a:r>
              <a:rPr lang="en-US" sz="3400" dirty="0"/>
              <a:t>Technology/new tech remains a challenge</a:t>
            </a:r>
          </a:p>
        </p:txBody>
      </p:sp>
      <p:sp>
        <p:nvSpPr>
          <p:cNvPr id="9221" name="Shape 147"/>
          <p:cNvSpPr>
            <a:spLocks noChangeArrowheads="1"/>
          </p:cNvSpPr>
          <p:nvPr/>
        </p:nvSpPr>
        <p:spPr bwMode="auto">
          <a:xfrm>
            <a:off x="0" y="7"/>
            <a:ext cx="12192000" cy="46039"/>
          </a:xfrm>
          <a:prstGeom prst="rect">
            <a:avLst/>
          </a:prstGeom>
          <a:solidFill>
            <a:srgbClr val="7F7F7F"/>
          </a:solidFill>
          <a:ln w="12700">
            <a:solidFill>
              <a:srgbClr val="0C0C0C"/>
            </a:solidFill>
            <a:miter lim="800000"/>
            <a:headEnd/>
            <a:tailEnd/>
          </a:ln>
        </p:spPr>
        <p:txBody>
          <a:bodyPr lIns="91425" tIns="45700" rIns="91425" bIns="45700"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fontAlgn="base">
              <a:spcBef>
                <a:spcPct val="0"/>
              </a:spcBef>
              <a:spcAft>
                <a:spcPct val="0"/>
              </a:spcAft>
            </a:pPr>
            <a:endParaRPr lang="en-US" altLang="en-US">
              <a:solidFill>
                <a:srgbClr val="E3D1BB"/>
              </a:solidFill>
              <a:latin typeface="Calibri" panose="020F0502020204030204" pitchFamily="34" charset="0"/>
              <a:sym typeface="Calibri" panose="020F0502020204030204" pitchFamily="34" charset="0"/>
            </a:endParaRPr>
          </a:p>
        </p:txBody>
      </p:sp>
      <p:pic>
        <p:nvPicPr>
          <p:cNvPr id="9222" name="Shape 148" descr="BCHC Logo.jpeg"/>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738"/>
            <a:ext cx="1963738"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Shape 149"/>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3" y="58739"/>
            <a:ext cx="1903412"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a:stretch>
            <a:fillRect/>
          </a:stretch>
        </p:blipFill>
        <p:spPr>
          <a:xfrm>
            <a:off x="8695348" y="5830978"/>
            <a:ext cx="3280759" cy="939715"/>
          </a:xfrm>
          <a:prstGeom prst="rect">
            <a:avLst/>
          </a:prstGeom>
        </p:spPr>
      </p:pic>
    </p:spTree>
    <p:extLst>
      <p:ext uri="{BB962C8B-B14F-4D97-AF65-F5344CB8AC3E}">
        <p14:creationId xmlns:p14="http://schemas.microsoft.com/office/powerpoint/2010/main" val="18613383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p:nvPr/>
        </p:nvSpPr>
        <p:spPr>
          <a:xfrm>
            <a:off x="-1" y="-26852"/>
            <a:ext cx="12191998" cy="2036720"/>
          </a:xfrm>
          <a:prstGeom prst="rect">
            <a:avLst/>
          </a:prstGeom>
          <a:solidFill>
            <a:schemeClr val="accent3">
              <a:alpha val="40000"/>
            </a:schemeClr>
          </a:solidFill>
          <a:ln>
            <a:noFill/>
          </a:ln>
          <a:effectLst>
            <a:reflection stA="40000" endPos="50000" sy="-100000" algn="bl" rotWithShape="0"/>
          </a:effectLst>
        </p:spPr>
        <p:txBody>
          <a:bodyPr lIns="91425" tIns="45700" rIns="91425" bIns="45700" anchor="ctr"/>
          <a:lstStyle/>
          <a:p>
            <a:pPr algn="ctr" fontAlgn="base">
              <a:defRPr/>
            </a:pPr>
            <a:endParaRPr>
              <a:solidFill>
                <a:prstClr val="white"/>
              </a:solidFill>
              <a:ea typeface="Calibri"/>
              <a:cs typeface="Calibri"/>
              <a:sym typeface="Calibri"/>
            </a:endParaRPr>
          </a:p>
        </p:txBody>
      </p:sp>
      <p:sp>
        <p:nvSpPr>
          <p:cNvPr id="9219" name="Shape 145"/>
          <p:cNvSpPr>
            <a:spLocks noGrp="1"/>
          </p:cNvSpPr>
          <p:nvPr>
            <p:ph type="title"/>
          </p:nvPr>
        </p:nvSpPr>
        <p:spPr>
          <a:xfrm>
            <a:off x="2109788" y="280993"/>
            <a:ext cx="9866312" cy="1325563"/>
          </a:xfrm>
        </p:spPr>
        <p:txBody>
          <a:bodyPr vert="horz" lIns="91425" tIns="45700" rIns="91425" bIns="45700" rtlCol="0" anchor="ctr">
            <a:normAutofit/>
          </a:bodyPr>
          <a:lstStyle/>
          <a:p>
            <a:pPr>
              <a:buSzPct val="25000"/>
            </a:pPr>
            <a:r>
              <a:rPr lang="en-US" altLang="en-US" sz="3600" b="1" dirty="0">
                <a:solidFill>
                  <a:srgbClr val="000000"/>
                </a:solidFill>
                <a:ea typeface="ＭＳ Ｐゴシック" panose="020B0600070205080204" pitchFamily="34" charset="-128"/>
                <a:sym typeface="Calibri" panose="020F0502020204030204" pitchFamily="34" charset="0"/>
              </a:rPr>
              <a:t>Q/A &amp; Audience Discussion</a:t>
            </a:r>
          </a:p>
        </p:txBody>
      </p:sp>
      <p:sp>
        <p:nvSpPr>
          <p:cNvPr id="146" name="Shape 146"/>
          <p:cNvSpPr txBox="1">
            <a:spLocks noGrp="1"/>
          </p:cNvSpPr>
          <p:nvPr>
            <p:ph type="body" idx="1"/>
          </p:nvPr>
        </p:nvSpPr>
        <p:spPr>
          <a:xfrm>
            <a:off x="838200" y="2193930"/>
            <a:ext cx="10515600" cy="4576763"/>
          </a:xfrm>
        </p:spPr>
        <p:txBody>
          <a:bodyPr vert="horz" lIns="91425" tIns="45700" rIns="91425" bIns="45700" rtlCol="0">
            <a:noAutofit/>
          </a:bodyPr>
          <a:lstStyle/>
          <a:p>
            <a:pPr marL="0" indent="0">
              <a:buNone/>
              <a:defRPr/>
            </a:pPr>
            <a:endParaRPr sz="3600" dirty="0"/>
          </a:p>
        </p:txBody>
      </p:sp>
      <p:sp>
        <p:nvSpPr>
          <p:cNvPr id="9221" name="Shape 147"/>
          <p:cNvSpPr>
            <a:spLocks noChangeArrowheads="1"/>
          </p:cNvSpPr>
          <p:nvPr/>
        </p:nvSpPr>
        <p:spPr bwMode="auto">
          <a:xfrm>
            <a:off x="0" y="7"/>
            <a:ext cx="12192000" cy="46039"/>
          </a:xfrm>
          <a:prstGeom prst="rect">
            <a:avLst/>
          </a:prstGeom>
          <a:solidFill>
            <a:srgbClr val="7F7F7F"/>
          </a:solidFill>
          <a:ln w="12700">
            <a:solidFill>
              <a:srgbClr val="0C0C0C"/>
            </a:solidFill>
            <a:miter lim="800000"/>
            <a:headEnd/>
            <a:tailEnd/>
          </a:ln>
        </p:spPr>
        <p:txBody>
          <a:bodyPr lIns="91425" tIns="45700" rIns="91425" bIns="45700"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fontAlgn="base">
              <a:spcBef>
                <a:spcPct val="0"/>
              </a:spcBef>
              <a:spcAft>
                <a:spcPct val="0"/>
              </a:spcAft>
            </a:pPr>
            <a:endParaRPr lang="en-US" altLang="en-US">
              <a:solidFill>
                <a:srgbClr val="E3D1BB"/>
              </a:solidFill>
              <a:latin typeface="Calibri" panose="020F0502020204030204" pitchFamily="34" charset="0"/>
              <a:sym typeface="Calibri" panose="020F0502020204030204" pitchFamily="34" charset="0"/>
            </a:endParaRPr>
          </a:p>
        </p:txBody>
      </p:sp>
      <p:pic>
        <p:nvPicPr>
          <p:cNvPr id="9222" name="Shape 148" descr="BCHC Logo.jpeg"/>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738"/>
            <a:ext cx="1963738"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Shape 149"/>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3" y="58739"/>
            <a:ext cx="1903412"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a:stretch>
            <a:fillRect/>
          </a:stretch>
        </p:blipFill>
        <p:spPr>
          <a:xfrm>
            <a:off x="8695348" y="5830978"/>
            <a:ext cx="3280759" cy="939715"/>
          </a:xfrm>
          <a:prstGeom prst="rect">
            <a:avLst/>
          </a:prstGeom>
        </p:spPr>
      </p:pic>
    </p:spTree>
    <p:extLst>
      <p:ext uri="{BB962C8B-B14F-4D97-AF65-F5344CB8AC3E}">
        <p14:creationId xmlns:p14="http://schemas.microsoft.com/office/powerpoint/2010/main" val="12260936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p:nvPr/>
        </p:nvSpPr>
        <p:spPr>
          <a:xfrm>
            <a:off x="44247" y="-7397"/>
            <a:ext cx="12191999" cy="2036720"/>
          </a:xfrm>
          <a:prstGeom prst="rect">
            <a:avLst/>
          </a:prstGeom>
          <a:solidFill>
            <a:schemeClr val="accent3">
              <a:alpha val="40000"/>
            </a:schemeClr>
          </a:solidFill>
          <a:ln>
            <a:noFill/>
          </a:ln>
          <a:effectLst>
            <a:reflection stA="40000" endPos="50000" sy="-100000" algn="bl" rotWithShape="0"/>
          </a:effectLst>
        </p:spPr>
        <p:txBody>
          <a:bodyPr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189" name="Shape 189"/>
          <p:cNvSpPr txBox="1">
            <a:spLocks noGrp="1"/>
          </p:cNvSpPr>
          <p:nvPr>
            <p:ph type="title"/>
          </p:nvPr>
        </p:nvSpPr>
        <p:spPr>
          <a:xfrm>
            <a:off x="2109788" y="280991"/>
            <a:ext cx="9866312" cy="1325563"/>
          </a:xfrm>
          <a:prstGeom prst="rect">
            <a:avLst/>
          </a:prstGeom>
          <a:noFill/>
          <a:ln>
            <a:noFill/>
          </a:ln>
        </p:spPr>
        <p:txBody>
          <a:bodyPr vert="horz" lIns="91425" tIns="45700" rIns="91425" bIns="45700" rtlCol="0" anchor="ctr" anchorCtr="0">
            <a:noAutofit/>
          </a:bodyPr>
          <a:lstStyle/>
          <a:p>
            <a:pPr>
              <a:spcBef>
                <a:spcPts val="0"/>
              </a:spcBef>
              <a:buSzPct val="25000"/>
            </a:pPr>
            <a:r>
              <a:rPr lang="en-US" b="1" dirty="0"/>
              <a:t>Contact Information</a:t>
            </a:r>
            <a:endParaRPr lang="en-US" b="1" i="0" u="none" strike="noStrike" cap="none" dirty="0">
              <a:solidFill>
                <a:schemeClr val="dk1"/>
              </a:solidFill>
              <a:ea typeface="Calibri"/>
              <a:cs typeface="Calibri"/>
              <a:sym typeface="Calibri"/>
            </a:endParaRPr>
          </a:p>
        </p:txBody>
      </p:sp>
      <p:sp>
        <p:nvSpPr>
          <p:cNvPr id="190" name="Shape 190"/>
          <p:cNvSpPr txBox="1">
            <a:spLocks noGrp="1"/>
          </p:cNvSpPr>
          <p:nvPr>
            <p:ph type="body" idx="1"/>
          </p:nvPr>
        </p:nvSpPr>
        <p:spPr>
          <a:xfrm>
            <a:off x="218769" y="2211389"/>
            <a:ext cx="6270523" cy="4576763"/>
          </a:xfrm>
          <a:prstGeom prst="rect">
            <a:avLst/>
          </a:prstGeom>
          <a:noFill/>
          <a:ln>
            <a:noFill/>
          </a:ln>
        </p:spPr>
        <p:txBody>
          <a:bodyPr vert="horz" lIns="91425" tIns="45700" rIns="91425" bIns="45700" rtlCol="0" anchor="t" anchorCtr="0">
            <a:noAutofit/>
          </a:bodyPr>
          <a:lstStyle/>
          <a:p>
            <a:pPr marL="0" indent="0">
              <a:lnSpc>
                <a:spcPct val="100000"/>
              </a:lnSpc>
              <a:spcBef>
                <a:spcPts val="0"/>
              </a:spcBef>
              <a:buClr>
                <a:srgbClr val="3F9382"/>
              </a:buClr>
              <a:buSzPct val="25000"/>
              <a:buNone/>
            </a:pPr>
            <a:r>
              <a:rPr lang="en-US" sz="2200" dirty="0"/>
              <a:t>Chrissie Juliano (</a:t>
            </a:r>
            <a:r>
              <a:rPr lang="en-US" sz="2200" dirty="0">
                <a:sym typeface="Arial"/>
                <a:hlinkClick r:id="rId3"/>
              </a:rPr>
              <a:t>cjuliano@naccho.org</a:t>
            </a:r>
            <a:r>
              <a:rPr lang="en-US" sz="2200" dirty="0">
                <a:sym typeface="Arial"/>
              </a:rPr>
              <a:t>)</a:t>
            </a:r>
          </a:p>
          <a:p>
            <a:pPr marL="0" indent="0">
              <a:lnSpc>
                <a:spcPct val="100000"/>
              </a:lnSpc>
              <a:spcBef>
                <a:spcPts val="0"/>
              </a:spcBef>
              <a:buClr>
                <a:srgbClr val="3F9382"/>
              </a:buClr>
              <a:buSzPct val="25000"/>
              <a:buNone/>
            </a:pPr>
            <a:r>
              <a:rPr lang="en-US" sz="2200" dirty="0">
                <a:sym typeface="Arial"/>
              </a:rPr>
              <a:t>Meghan McGinty (</a:t>
            </a:r>
            <a:r>
              <a:rPr lang="en-US" sz="2200" dirty="0">
                <a:sym typeface="Arial"/>
                <a:hlinkClick r:id="rId4"/>
              </a:rPr>
              <a:t>mmcginty@naccho.org</a:t>
            </a:r>
            <a:r>
              <a:rPr lang="en-US" sz="2200" dirty="0">
                <a:sym typeface="Arial"/>
              </a:rPr>
              <a:t>) </a:t>
            </a:r>
          </a:p>
          <a:p>
            <a:pPr marL="0" indent="0">
              <a:lnSpc>
                <a:spcPct val="100000"/>
              </a:lnSpc>
              <a:spcBef>
                <a:spcPts val="0"/>
              </a:spcBef>
              <a:buClr>
                <a:srgbClr val="3F9382"/>
              </a:buClr>
              <a:buSzPct val="25000"/>
              <a:buNone/>
            </a:pPr>
            <a:r>
              <a:rPr lang="en-US" sz="2200" dirty="0">
                <a:latin typeface="Calibri"/>
                <a:ea typeface="Calibri"/>
                <a:cs typeface="Calibri"/>
                <a:sym typeface="Calibri"/>
              </a:rPr>
              <a:t>	</a:t>
            </a:r>
          </a:p>
          <a:p>
            <a:pPr marL="0" indent="0">
              <a:lnSpc>
                <a:spcPct val="100000"/>
              </a:lnSpc>
              <a:spcBef>
                <a:spcPts val="0"/>
              </a:spcBef>
              <a:buClr>
                <a:srgbClr val="3F9382"/>
              </a:buClr>
              <a:buSzPct val="25000"/>
              <a:buNone/>
            </a:pPr>
            <a:r>
              <a:rPr lang="en-US" sz="2200" dirty="0">
                <a:latin typeface="Calibri"/>
                <a:ea typeface="Calibri"/>
                <a:cs typeface="Calibri"/>
                <a:sym typeface="Calibri"/>
              </a:rPr>
              <a:t>Big Cities Health Coalition</a:t>
            </a:r>
          </a:p>
          <a:p>
            <a:pPr marL="0" indent="0">
              <a:spcBef>
                <a:spcPts val="0"/>
              </a:spcBef>
              <a:buClr>
                <a:srgbClr val="3F9382"/>
              </a:buClr>
              <a:buSzPct val="25000"/>
              <a:buNone/>
            </a:pPr>
            <a:r>
              <a:rPr lang="en-US" sz="2200" dirty="0">
                <a:latin typeface="Calibri"/>
                <a:ea typeface="Calibri"/>
                <a:cs typeface="Calibri"/>
                <a:sym typeface="Calibri"/>
                <a:hlinkClick r:id="rId5"/>
              </a:rPr>
              <a:t>www.bigcitieshealth.org</a:t>
            </a:r>
            <a:r>
              <a:rPr lang="en-US" sz="2200" dirty="0">
                <a:latin typeface="Calibri"/>
                <a:ea typeface="Calibri"/>
                <a:cs typeface="Calibri"/>
                <a:sym typeface="Calibri"/>
              </a:rPr>
              <a:t>   </a:t>
            </a:r>
          </a:p>
          <a:p>
            <a:pPr marL="0" indent="0">
              <a:spcBef>
                <a:spcPts val="0"/>
              </a:spcBef>
              <a:buClr>
                <a:srgbClr val="3F9382"/>
              </a:buClr>
              <a:buSzPct val="25000"/>
              <a:buNone/>
            </a:pPr>
            <a:endParaRPr lang="en-US" sz="2200" dirty="0">
              <a:latin typeface="Calibri"/>
              <a:ea typeface="Calibri"/>
              <a:cs typeface="Calibri"/>
              <a:sym typeface="Calibri"/>
            </a:endParaRPr>
          </a:p>
          <a:p>
            <a:pPr marL="0" indent="0">
              <a:spcBef>
                <a:spcPts val="0"/>
              </a:spcBef>
              <a:buClr>
                <a:srgbClr val="3F9382"/>
              </a:buClr>
              <a:buSzPct val="25000"/>
              <a:buNone/>
            </a:pPr>
            <a:r>
              <a:rPr lang="en-US" sz="2200" dirty="0">
                <a:latin typeface="Calibri"/>
                <a:ea typeface="Calibri"/>
                <a:cs typeface="Calibri"/>
                <a:sym typeface="Calibri"/>
              </a:rPr>
              <a:t> </a:t>
            </a:r>
            <a:r>
              <a:rPr lang="en-US" sz="2200" dirty="0">
                <a:hlinkClick r:id="rId6"/>
              </a:rPr>
              <a:t>@</a:t>
            </a:r>
            <a:r>
              <a:rPr lang="en-US" sz="2200" dirty="0" err="1">
                <a:hlinkClick r:id="rId6"/>
              </a:rPr>
              <a:t>BigCitiesHealth</a:t>
            </a:r>
            <a:r>
              <a:rPr lang="en-US" sz="2200" dirty="0">
                <a:solidFill>
                  <a:schemeClr val="accent5"/>
                </a:solidFill>
                <a:latin typeface="Calibri"/>
                <a:ea typeface="Calibri"/>
                <a:cs typeface="Calibri"/>
                <a:sym typeface="Calibri"/>
              </a:rPr>
              <a:t>	</a:t>
            </a:r>
          </a:p>
          <a:p>
            <a:pPr marL="0" indent="0">
              <a:spcBef>
                <a:spcPts val="0"/>
              </a:spcBef>
              <a:buClr>
                <a:srgbClr val="3F9382"/>
              </a:buClr>
              <a:buSzPct val="25000"/>
              <a:buNone/>
            </a:pPr>
            <a:r>
              <a:rPr lang="en-US" sz="2200" dirty="0">
                <a:solidFill>
                  <a:schemeClr val="accent5"/>
                </a:solidFill>
                <a:latin typeface="Calibri"/>
                <a:ea typeface="Calibri"/>
                <a:cs typeface="Calibri"/>
                <a:sym typeface="Calibri"/>
              </a:rPr>
              <a:t>	</a:t>
            </a:r>
          </a:p>
          <a:p>
            <a:pPr marL="0" indent="0">
              <a:spcBef>
                <a:spcPts val="0"/>
              </a:spcBef>
              <a:buClr>
                <a:srgbClr val="3F9382"/>
              </a:buClr>
              <a:buSzPct val="25000"/>
              <a:buNone/>
            </a:pPr>
            <a:r>
              <a:rPr lang="en-US" sz="2200" dirty="0">
                <a:solidFill>
                  <a:schemeClr val="accent5"/>
                </a:solidFill>
              </a:rPr>
              <a:t>	</a:t>
            </a:r>
          </a:p>
          <a:p>
            <a:pPr marL="0" indent="0">
              <a:spcBef>
                <a:spcPts val="0"/>
              </a:spcBef>
              <a:buClr>
                <a:srgbClr val="3F9382"/>
              </a:buClr>
              <a:buSzPct val="25000"/>
              <a:buNone/>
            </a:pPr>
            <a:r>
              <a:rPr lang="en-US" sz="2200" dirty="0">
                <a:solidFill>
                  <a:schemeClr val="accent5"/>
                </a:solidFill>
                <a:hlinkClick r:id="rId7"/>
              </a:rPr>
              <a:t>https://www.facebook.com/BigCitiesHealth</a:t>
            </a:r>
            <a:endParaRPr lang="en-US" sz="2200" dirty="0">
              <a:solidFill>
                <a:schemeClr val="accent5"/>
              </a:solidFill>
            </a:endParaRPr>
          </a:p>
          <a:p>
            <a:pPr marL="0" indent="0">
              <a:spcBef>
                <a:spcPts val="0"/>
              </a:spcBef>
              <a:buClr>
                <a:srgbClr val="3F9382"/>
              </a:buClr>
              <a:buSzPct val="25000"/>
              <a:buNone/>
            </a:pPr>
            <a:endParaRPr lang="en-US" sz="2200" dirty="0">
              <a:solidFill>
                <a:schemeClr val="accent5"/>
              </a:solidFill>
            </a:endParaRPr>
          </a:p>
          <a:p>
            <a:pPr marL="0" indent="0">
              <a:spcBef>
                <a:spcPts val="0"/>
              </a:spcBef>
              <a:buClr>
                <a:srgbClr val="3F9382"/>
              </a:buClr>
              <a:buSzPct val="25000"/>
              <a:buNone/>
            </a:pPr>
            <a:endParaRPr lang="en-US" sz="2200" dirty="0">
              <a:solidFill>
                <a:schemeClr val="accent5"/>
              </a:solidFill>
            </a:endParaRPr>
          </a:p>
          <a:p>
            <a:pPr marL="0" indent="0">
              <a:spcBef>
                <a:spcPts val="0"/>
              </a:spcBef>
              <a:buClr>
                <a:srgbClr val="3F9382"/>
              </a:buClr>
              <a:buSzPct val="25000"/>
              <a:buNone/>
            </a:pPr>
            <a:r>
              <a:rPr lang="en-US" sz="2200" dirty="0">
                <a:solidFill>
                  <a:schemeClr val="accent5"/>
                </a:solidFill>
                <a:hlinkClick r:id="rId8"/>
              </a:rPr>
              <a:t>http://www.bigcitieshealth.org/front-lines-blog/</a:t>
            </a:r>
            <a:endParaRPr lang="en-US" sz="2200" dirty="0">
              <a:solidFill>
                <a:schemeClr val="accent5"/>
              </a:solidFill>
            </a:endParaRPr>
          </a:p>
          <a:p>
            <a:pPr marL="0" indent="0">
              <a:spcBef>
                <a:spcPts val="0"/>
              </a:spcBef>
              <a:buClr>
                <a:srgbClr val="3F9382"/>
              </a:buClr>
              <a:buSzPct val="25000"/>
              <a:buNone/>
            </a:pPr>
            <a:endParaRPr lang="en-US" sz="1800" dirty="0">
              <a:solidFill>
                <a:srgbClr val="FF0000"/>
              </a:solidFill>
            </a:endParaRPr>
          </a:p>
          <a:p>
            <a:pPr marL="0" indent="0">
              <a:lnSpc>
                <a:spcPct val="100000"/>
              </a:lnSpc>
              <a:spcBef>
                <a:spcPts val="0"/>
              </a:spcBef>
              <a:buClr>
                <a:srgbClr val="3F9382"/>
              </a:buClr>
              <a:buSzPct val="25000"/>
              <a:buNone/>
            </a:pPr>
            <a:r>
              <a:rPr lang="en-US" sz="1800" dirty="0">
                <a:sym typeface="Arial"/>
              </a:rPr>
              <a:t>					</a:t>
            </a:r>
          </a:p>
        </p:txBody>
      </p:sp>
      <p:sp>
        <p:nvSpPr>
          <p:cNvPr id="191" name="Shape 191"/>
          <p:cNvSpPr/>
          <p:nvPr/>
        </p:nvSpPr>
        <p:spPr>
          <a:xfrm>
            <a:off x="0" y="5"/>
            <a:ext cx="12192000" cy="46037"/>
          </a:xfrm>
          <a:prstGeom prst="rect">
            <a:avLst/>
          </a:prstGeom>
          <a:solidFill>
            <a:srgbClr val="7F7F7F"/>
          </a:solidFill>
          <a:ln w="12700" cap="flat" cmpd="sng">
            <a:solidFill>
              <a:srgbClr val="0C0C0C"/>
            </a:solidFill>
            <a:prstDash val="solid"/>
            <a:miter/>
            <a:headEnd type="none" w="med" len="med"/>
            <a:tailEnd type="none" w="med" len="med"/>
          </a:ln>
        </p:spPr>
        <p:txBody>
          <a:bodyPr lIns="91425" tIns="45700" rIns="91425" bIns="45700" anchor="ctr" anchorCtr="0">
            <a:noAutofit/>
          </a:bodyPr>
          <a:lstStyle/>
          <a:p>
            <a:pPr algn="ctr"/>
            <a:endParaRPr>
              <a:solidFill>
                <a:srgbClr val="E3D1BB"/>
              </a:solidFill>
              <a:latin typeface="Calibri"/>
              <a:ea typeface="Calibri"/>
              <a:cs typeface="Calibri"/>
              <a:sym typeface="Calibri"/>
            </a:endParaRPr>
          </a:p>
        </p:txBody>
      </p:sp>
      <p:pic>
        <p:nvPicPr>
          <p:cNvPr id="193" name="Shape 193" descr="BCHC Logo.jpeg"/>
          <p:cNvPicPr preferRelativeResize="0"/>
          <p:nvPr/>
        </p:nvPicPr>
        <p:blipFill rotWithShape="1">
          <a:blip r:embed="rId9">
            <a:alphaModFix/>
          </a:blip>
          <a:srcRect/>
          <a:stretch/>
        </p:blipFill>
        <p:spPr>
          <a:xfrm>
            <a:off x="0" y="58738"/>
            <a:ext cx="1963738" cy="1917700"/>
          </a:xfrm>
          <a:prstGeom prst="rect">
            <a:avLst/>
          </a:prstGeom>
          <a:noFill/>
          <a:ln>
            <a:noFill/>
          </a:ln>
        </p:spPr>
      </p:pic>
      <p:pic>
        <p:nvPicPr>
          <p:cNvPr id="194" name="Shape 194"/>
          <p:cNvPicPr preferRelativeResize="0"/>
          <p:nvPr/>
        </p:nvPicPr>
        <p:blipFill rotWithShape="1">
          <a:blip r:embed="rId10">
            <a:alphaModFix/>
          </a:blip>
          <a:srcRect/>
          <a:stretch/>
        </p:blipFill>
        <p:spPr>
          <a:xfrm>
            <a:off x="30879" y="58739"/>
            <a:ext cx="1901981" cy="1917700"/>
          </a:xfrm>
          <a:prstGeom prst="rect">
            <a:avLst/>
          </a:prstGeom>
          <a:noFill/>
          <a:ln>
            <a:noFill/>
          </a:ln>
        </p:spPr>
      </p:pic>
      <p:sp>
        <p:nvSpPr>
          <p:cNvPr id="9" name="TextBox 8"/>
          <p:cNvSpPr txBox="1"/>
          <p:nvPr/>
        </p:nvSpPr>
        <p:spPr>
          <a:xfrm>
            <a:off x="6489295" y="2211388"/>
            <a:ext cx="5486811" cy="3785652"/>
          </a:xfrm>
          <a:prstGeom prst="rect">
            <a:avLst/>
          </a:prstGeom>
          <a:noFill/>
        </p:spPr>
        <p:txBody>
          <a:bodyPr wrap="square" rtlCol="0">
            <a:spAutoFit/>
          </a:bodyPr>
          <a:lstStyle/>
          <a:p>
            <a:r>
              <a:rPr lang="en-US" sz="2200" dirty="0">
                <a:solidFill>
                  <a:srgbClr val="152754"/>
                </a:solidFill>
                <a:cs typeface="Arial-Mdm-FC"/>
              </a:rPr>
              <a:t>Jessica Arrazola (</a:t>
            </a:r>
            <a:r>
              <a:rPr lang="en-US" sz="2200" dirty="0">
                <a:solidFill>
                  <a:schemeClr val="tx1">
                    <a:lumMod val="65000"/>
                    <a:lumOff val="35000"/>
                  </a:schemeClr>
                </a:solidFill>
                <a:cs typeface="Arial-Lgt-FC"/>
                <a:hlinkClick r:id="rId11"/>
              </a:rPr>
              <a:t>jarrazola@cste.org</a:t>
            </a:r>
            <a:r>
              <a:rPr lang="en-US" sz="2200" dirty="0">
                <a:solidFill>
                  <a:schemeClr val="tx1">
                    <a:lumMod val="65000"/>
                    <a:lumOff val="35000"/>
                  </a:schemeClr>
                </a:solidFill>
                <a:cs typeface="Arial-Lgt-FC"/>
              </a:rPr>
              <a:t>)</a:t>
            </a:r>
            <a:endParaRPr lang="en-US" sz="2200" dirty="0">
              <a:solidFill>
                <a:srgbClr val="152754"/>
              </a:solidFill>
              <a:cs typeface="Arial-Mdm-FC"/>
            </a:endParaRPr>
          </a:p>
          <a:p>
            <a:endParaRPr lang="en-US" sz="2200" dirty="0">
              <a:solidFill>
                <a:srgbClr val="152754"/>
              </a:solidFill>
              <a:cs typeface="Arial-Mdm-FC"/>
            </a:endParaRPr>
          </a:p>
          <a:p>
            <a:endParaRPr lang="en-US" sz="2200" dirty="0">
              <a:solidFill>
                <a:srgbClr val="152754"/>
              </a:solidFill>
              <a:cs typeface="Arial-Mdm-FC"/>
            </a:endParaRPr>
          </a:p>
          <a:p>
            <a:r>
              <a:rPr lang="en-US" sz="2200" dirty="0">
                <a:solidFill>
                  <a:srgbClr val="152754"/>
                </a:solidFill>
                <a:cs typeface="Arial-Mdm-FC"/>
              </a:rPr>
              <a:t>Council of State and Territorial Epidemiologists</a:t>
            </a:r>
          </a:p>
          <a:p>
            <a:r>
              <a:rPr lang="en-US" sz="2200" dirty="0">
                <a:solidFill>
                  <a:schemeClr val="tx1">
                    <a:lumMod val="65000"/>
                    <a:lumOff val="35000"/>
                  </a:schemeClr>
                </a:solidFill>
                <a:cs typeface="Arial-Lgt-FC"/>
                <a:hlinkClick r:id="rId12"/>
              </a:rPr>
              <a:t>https://www.cste.org/</a:t>
            </a:r>
            <a:r>
              <a:rPr lang="en-US" sz="2200" dirty="0">
                <a:solidFill>
                  <a:schemeClr val="tx1">
                    <a:lumMod val="65000"/>
                    <a:lumOff val="35000"/>
                  </a:schemeClr>
                </a:solidFill>
                <a:cs typeface="Arial-Lgt-FC"/>
              </a:rPr>
              <a:t>  </a:t>
            </a:r>
          </a:p>
          <a:p>
            <a:endParaRPr lang="en-US" sz="2200" dirty="0">
              <a:solidFill>
                <a:schemeClr val="tx1">
                  <a:lumMod val="65000"/>
                  <a:lumOff val="35000"/>
                </a:schemeClr>
              </a:solidFill>
              <a:cs typeface="Arial-Lgt-FC"/>
            </a:endParaRPr>
          </a:p>
          <a:p>
            <a:r>
              <a:rPr lang="en-US" sz="2200" dirty="0">
                <a:hlinkClick r:id="rId13"/>
              </a:rPr>
              <a:t>@</a:t>
            </a:r>
            <a:r>
              <a:rPr lang="en-US" sz="2200" dirty="0" err="1">
                <a:hlinkClick r:id="rId13"/>
              </a:rPr>
              <a:t>CSTEnews</a:t>
            </a:r>
            <a:endParaRPr lang="en-US" sz="2200" dirty="0"/>
          </a:p>
          <a:p>
            <a:endParaRPr lang="en-US" sz="2200" dirty="0"/>
          </a:p>
          <a:p>
            <a:endParaRPr lang="en-US" sz="2200" dirty="0">
              <a:hlinkClick r:id="rId14"/>
            </a:endParaRPr>
          </a:p>
          <a:p>
            <a:r>
              <a:rPr lang="en-US" sz="2200" dirty="0">
                <a:hlinkClick r:id="rId14"/>
              </a:rPr>
              <a:t>https://www.facebook.com/CSTE.org/</a:t>
            </a:r>
            <a:r>
              <a:rPr lang="en-US" sz="2200" dirty="0"/>
              <a:t> </a:t>
            </a:r>
          </a:p>
          <a:p>
            <a:endParaRPr lang="en-US" sz="2000" dirty="0">
              <a:solidFill>
                <a:schemeClr val="tx1">
                  <a:lumMod val="65000"/>
                  <a:lumOff val="35000"/>
                </a:schemeClr>
              </a:solidFill>
              <a:cs typeface="Arial-Lgt-FC"/>
            </a:endParaRPr>
          </a:p>
        </p:txBody>
      </p:sp>
      <p:pic>
        <p:nvPicPr>
          <p:cNvPr id="10" name="Picture 9"/>
          <p:cNvPicPr>
            <a:picLocks noChangeAspect="1"/>
          </p:cNvPicPr>
          <p:nvPr/>
        </p:nvPicPr>
        <p:blipFill>
          <a:blip r:embed="rId15"/>
          <a:stretch>
            <a:fillRect/>
          </a:stretch>
        </p:blipFill>
        <p:spPr>
          <a:xfrm>
            <a:off x="8695348" y="5830978"/>
            <a:ext cx="3280759" cy="939715"/>
          </a:xfrm>
          <a:prstGeom prst="rect">
            <a:avLst/>
          </a:prstGeom>
        </p:spPr>
      </p:pic>
      <p:sp>
        <p:nvSpPr>
          <p:cNvPr id="2" name="AutoShape 2" descr="Image result for twitter icon"/>
          <p:cNvSpPr>
            <a:spLocks noChangeAspect="1" noChangeArrowheads="1"/>
          </p:cNvSpPr>
          <p:nvPr/>
        </p:nvSpPr>
        <p:spPr bwMode="auto">
          <a:xfrm>
            <a:off x="155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16"/>
          <a:stretch>
            <a:fillRect/>
          </a:stretch>
        </p:blipFill>
        <p:spPr>
          <a:xfrm>
            <a:off x="2850285" y="4099269"/>
            <a:ext cx="503749" cy="503749"/>
          </a:xfrm>
          <a:prstGeom prst="rect">
            <a:avLst/>
          </a:prstGeom>
        </p:spPr>
      </p:pic>
      <p:pic>
        <p:nvPicPr>
          <p:cNvPr id="4" name="Picture 3"/>
          <p:cNvPicPr>
            <a:picLocks noChangeAspect="1"/>
          </p:cNvPicPr>
          <p:nvPr/>
        </p:nvPicPr>
        <p:blipFill>
          <a:blip r:embed="rId17"/>
          <a:stretch>
            <a:fillRect/>
          </a:stretch>
        </p:blipFill>
        <p:spPr>
          <a:xfrm>
            <a:off x="5569129" y="5053270"/>
            <a:ext cx="424477" cy="424477"/>
          </a:xfrm>
          <a:prstGeom prst="rect">
            <a:avLst/>
          </a:prstGeom>
        </p:spPr>
      </p:pic>
    </p:spTree>
    <p:extLst>
      <p:ext uri="{BB962C8B-B14F-4D97-AF65-F5344CB8AC3E}">
        <p14:creationId xmlns:p14="http://schemas.microsoft.com/office/powerpoint/2010/main" val="32055771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rgbClr val="000000"/>
                </a:solidFill>
                <a:ea typeface="ＭＳ Ｐゴシック" panose="020B0600070205080204" pitchFamily="34" charset="-128"/>
                <a:sym typeface="Calibri" panose="020F0502020204030204" pitchFamily="34" charset="0"/>
              </a:rPr>
              <a:t>Additional Sessions</a:t>
            </a:r>
            <a:endParaRPr lang="en-US" dirty="0"/>
          </a:p>
        </p:txBody>
      </p:sp>
      <p:pic>
        <p:nvPicPr>
          <p:cNvPr id="4" name="Shape 149"/>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3426" y="127832"/>
            <a:ext cx="1425908" cy="14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hape 146"/>
          <p:cNvSpPr txBox="1">
            <a:spLocks/>
          </p:cNvSpPr>
          <p:nvPr/>
        </p:nvSpPr>
        <p:spPr bwMode="auto">
          <a:xfrm>
            <a:off x="609600" y="1711250"/>
            <a:ext cx="11353800" cy="4576763"/>
          </a:xfrm>
          <a:prstGeom prst="rect">
            <a:avLst/>
          </a:prstGeom>
          <a:noFill/>
          <a:ln w="9525">
            <a:noFill/>
            <a:miter lim="800000"/>
            <a:headEnd/>
            <a:tailEnd/>
          </a:ln>
        </p:spPr>
        <p:txBody>
          <a:bodyPr vert="horz" wrap="square" lIns="91425" tIns="45700" rIns="91425" bIns="45700" numCol="1" rtlCol="0" anchor="t" anchorCtr="0" compatLnSpc="1">
            <a:prstTxWarp prst="textNoShape">
              <a:avLst/>
            </a:prstTxWarp>
            <a:noAutofit/>
          </a:bodyPr>
          <a:lstStyle>
            <a:lvl1pPr marL="342900" indent="-342900" algn="l" defTabSz="457200" rtl="0" eaLnBrk="1" fontAlgn="base" hangingPunct="1">
              <a:spcBef>
                <a:spcPct val="20000"/>
              </a:spcBef>
              <a:spcAft>
                <a:spcPct val="0"/>
              </a:spcAft>
              <a:buFont typeface="Arial" pitchFamily="9"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1" fontAlgn="base" hangingPunct="1">
              <a:spcBef>
                <a:spcPct val="20000"/>
              </a:spcBef>
              <a:spcAft>
                <a:spcPct val="0"/>
              </a:spcAft>
              <a:buFont typeface="Arial" pitchFamily="9" charset="0"/>
              <a:buChar char="–"/>
              <a:defRPr sz="2800" kern="1200">
                <a:solidFill>
                  <a:schemeClr val="tx1"/>
                </a:solidFill>
                <a:latin typeface="+mn-lt"/>
                <a:ea typeface="ＭＳ Ｐゴシック" pitchFamily="-111" charset="-128"/>
                <a:cs typeface="+mn-cs"/>
              </a:defRPr>
            </a:lvl2pPr>
            <a:lvl3pPr marL="1143000" indent="-228600" algn="l" defTabSz="457200" rtl="0" eaLnBrk="1" fontAlgn="base" hangingPunct="1">
              <a:spcBef>
                <a:spcPct val="20000"/>
              </a:spcBef>
              <a:spcAft>
                <a:spcPct val="0"/>
              </a:spcAft>
              <a:buFont typeface="Arial" pitchFamily="9" charset="0"/>
              <a:buChar char="•"/>
              <a:defRPr sz="2400" kern="1200">
                <a:solidFill>
                  <a:schemeClr val="tx1"/>
                </a:solidFill>
                <a:latin typeface="+mn-lt"/>
                <a:ea typeface="ＭＳ Ｐゴシック" pitchFamily="-111" charset="-128"/>
                <a:cs typeface="+mn-cs"/>
              </a:defRPr>
            </a:lvl3pPr>
            <a:lvl4pPr marL="1600200" indent="-228600" algn="l" defTabSz="457200" rtl="0" eaLnBrk="1" fontAlgn="base" hangingPunct="1">
              <a:spcBef>
                <a:spcPct val="20000"/>
              </a:spcBef>
              <a:spcAft>
                <a:spcPct val="0"/>
              </a:spcAft>
              <a:buFont typeface="Arial" pitchFamily="9" charset="0"/>
              <a:buChar char="–"/>
              <a:defRPr sz="2000" kern="1200">
                <a:solidFill>
                  <a:schemeClr val="tx1"/>
                </a:solidFill>
                <a:latin typeface="+mn-lt"/>
                <a:ea typeface="ＭＳ Ｐゴシック" pitchFamily="-111" charset="-128"/>
                <a:cs typeface="+mn-cs"/>
              </a:defRPr>
            </a:lvl4pPr>
            <a:lvl5pPr marL="2057400" indent="-228600" algn="l" defTabSz="457200" rtl="0" eaLnBrk="1" fontAlgn="base" hangingPunct="1">
              <a:spcBef>
                <a:spcPct val="20000"/>
              </a:spcBef>
              <a:spcAft>
                <a:spcPct val="0"/>
              </a:spcAft>
              <a:buFont typeface="Arial" pitchFamily="9"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000" b="1" dirty="0"/>
              <a:t>Wednesday July 11, 2018</a:t>
            </a:r>
          </a:p>
          <a:p>
            <a:pPr lvl="1">
              <a:buFont typeface="Wingdings" panose="05000000000000000000" pitchFamily="2" charset="2"/>
              <a:buChar char="§"/>
              <a:defRPr/>
            </a:pPr>
            <a:r>
              <a:rPr lang="en-US" sz="2500" dirty="0"/>
              <a:t>11:30 AM – 12:00 PM | Big Cities Health Inventory: Local Data for Action (A)</a:t>
            </a:r>
          </a:p>
          <a:p>
            <a:pPr lvl="1">
              <a:buFont typeface="Wingdings" panose="05000000000000000000" pitchFamily="2" charset="2"/>
              <a:buChar char="§"/>
              <a:defRPr/>
            </a:pPr>
            <a:endParaRPr lang="en-US" sz="2500" dirty="0"/>
          </a:p>
          <a:p>
            <a:pPr lvl="1">
              <a:buFont typeface="Wingdings" panose="05000000000000000000" pitchFamily="2" charset="2"/>
              <a:buChar char="§"/>
              <a:defRPr/>
            </a:pPr>
            <a:r>
              <a:rPr lang="en-US" sz="2500" dirty="0"/>
              <a:t>1:30 PM – 2:00 PM | Big Cities Health Inventory: Local Data for Action (B) </a:t>
            </a:r>
          </a:p>
          <a:p>
            <a:pPr lvl="1">
              <a:buFont typeface="Wingdings" panose="05000000000000000000" pitchFamily="2" charset="2"/>
              <a:buChar char="§"/>
              <a:defRPr/>
            </a:pPr>
            <a:endParaRPr lang="en-US" sz="2500" dirty="0"/>
          </a:p>
          <a:p>
            <a:pPr lvl="1">
              <a:buFont typeface="Wingdings" panose="05000000000000000000" pitchFamily="2" charset="2"/>
              <a:buChar char="§"/>
              <a:defRPr/>
            </a:pPr>
            <a:r>
              <a:rPr lang="en-US" sz="2500" dirty="0"/>
              <a:t>2:15 PM – 3:45 PM | The First Nat’l Data on the LHD Workforce: PH WINS 2017</a:t>
            </a:r>
          </a:p>
          <a:p>
            <a:pPr lvl="1">
              <a:buFont typeface="Wingdings" panose="05000000000000000000" pitchFamily="2" charset="2"/>
              <a:buChar char="§"/>
              <a:defRPr/>
            </a:pPr>
            <a:endParaRPr lang="en-US" sz="2500" dirty="0"/>
          </a:p>
          <a:p>
            <a:pPr lvl="1">
              <a:buFont typeface="Wingdings" panose="05000000000000000000" pitchFamily="2" charset="2"/>
              <a:buChar char="§"/>
              <a:defRPr/>
            </a:pPr>
            <a:r>
              <a:rPr lang="en-US" sz="2500" dirty="0"/>
              <a:t>2:15 PM – 3:45 PM | More Bang for Your Buck: Learning Collaborative Partnerships Focused on Using Cost-Effectiveness Analysis in Decision Making</a:t>
            </a:r>
          </a:p>
          <a:p>
            <a:pPr marL="0" indent="0">
              <a:buFont typeface="Arial" pitchFamily="9" charset="0"/>
              <a:buNone/>
              <a:defRPr/>
            </a:pPr>
            <a:endParaRPr lang="en-US" sz="3600" dirty="0"/>
          </a:p>
        </p:txBody>
      </p:sp>
    </p:spTree>
    <p:extLst>
      <p:ext uri="{BB962C8B-B14F-4D97-AF65-F5344CB8AC3E}">
        <p14:creationId xmlns:p14="http://schemas.microsoft.com/office/powerpoint/2010/main" val="2583760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p:nvPr/>
        </p:nvSpPr>
        <p:spPr>
          <a:xfrm>
            <a:off x="-1" y="-26852"/>
            <a:ext cx="12191998" cy="2036720"/>
          </a:xfrm>
          <a:prstGeom prst="rect">
            <a:avLst/>
          </a:prstGeom>
          <a:solidFill>
            <a:schemeClr val="accent3">
              <a:alpha val="40000"/>
            </a:schemeClr>
          </a:solidFill>
          <a:ln>
            <a:noFill/>
          </a:ln>
          <a:effectLst>
            <a:reflection stA="40000" endPos="50000" sy="-100000" algn="bl" rotWithShape="0"/>
          </a:effectLst>
        </p:spPr>
        <p:txBody>
          <a:bodyPr lIns="91425" tIns="45700" rIns="91425" bIns="45700" anchor="ctr"/>
          <a:lstStyle/>
          <a:p>
            <a:pPr algn="ctr" fontAlgn="base">
              <a:defRPr/>
            </a:pPr>
            <a:endParaRPr>
              <a:solidFill>
                <a:prstClr val="white"/>
              </a:solidFill>
              <a:ea typeface="Calibri"/>
              <a:cs typeface="Calibri"/>
              <a:sym typeface="Calibri"/>
            </a:endParaRPr>
          </a:p>
        </p:txBody>
      </p:sp>
      <p:sp>
        <p:nvSpPr>
          <p:cNvPr id="9219" name="Shape 145"/>
          <p:cNvSpPr>
            <a:spLocks noGrp="1"/>
          </p:cNvSpPr>
          <p:nvPr>
            <p:ph type="title"/>
          </p:nvPr>
        </p:nvSpPr>
        <p:spPr>
          <a:xfrm>
            <a:off x="2109788" y="280993"/>
            <a:ext cx="9866312" cy="1325563"/>
          </a:xfrm>
        </p:spPr>
        <p:txBody>
          <a:bodyPr vert="horz" lIns="91425" tIns="45700" rIns="91425" bIns="45700" rtlCol="0" anchor="ctr">
            <a:normAutofit/>
          </a:bodyPr>
          <a:lstStyle/>
          <a:p>
            <a:pPr>
              <a:buSzPct val="25000"/>
            </a:pPr>
            <a:r>
              <a:rPr lang="en-US" altLang="en-US" sz="3600" b="1" dirty="0">
                <a:solidFill>
                  <a:srgbClr val="000000"/>
                </a:solidFill>
                <a:ea typeface="ＭＳ Ｐゴシック" panose="020B0600070205080204" pitchFamily="34" charset="-128"/>
                <a:sym typeface="Calibri" panose="020F0502020204030204" pitchFamily="34" charset="0"/>
              </a:rPr>
              <a:t>Learning Objectives</a:t>
            </a:r>
          </a:p>
        </p:txBody>
      </p:sp>
      <p:sp>
        <p:nvSpPr>
          <p:cNvPr id="146" name="Shape 146"/>
          <p:cNvSpPr txBox="1">
            <a:spLocks noGrp="1"/>
          </p:cNvSpPr>
          <p:nvPr>
            <p:ph type="body" idx="1"/>
          </p:nvPr>
        </p:nvSpPr>
        <p:spPr>
          <a:xfrm>
            <a:off x="838200" y="2193930"/>
            <a:ext cx="10515600" cy="4576763"/>
          </a:xfrm>
        </p:spPr>
        <p:txBody>
          <a:bodyPr vert="horz" lIns="91425" tIns="45700" rIns="91425" bIns="45700" rtlCol="0">
            <a:noAutofit/>
          </a:bodyPr>
          <a:lstStyle/>
          <a:p>
            <a:pPr marL="742913" indent="-742913">
              <a:buAutoNum type="arabicPeriod"/>
              <a:defRPr/>
            </a:pPr>
            <a:r>
              <a:rPr lang="en-US" sz="3400" dirty="0"/>
              <a:t>Compare innovative ways to structure local public health departments that maximize resources to enhance service delivery to the community</a:t>
            </a:r>
          </a:p>
          <a:p>
            <a:pPr marL="742913" indent="-742913">
              <a:buAutoNum type="arabicPeriod"/>
              <a:defRPr/>
            </a:pPr>
            <a:endParaRPr lang="en-US" sz="3400" dirty="0"/>
          </a:p>
          <a:p>
            <a:pPr marL="742913" indent="-742913">
              <a:buAutoNum type="arabicPeriod"/>
              <a:defRPr/>
            </a:pPr>
            <a:r>
              <a:rPr lang="en-US" sz="3400" dirty="0"/>
              <a:t>Describe approaches to refining and developing sub-county measures and metrics to enhance local data availability and unmask health gaps.</a:t>
            </a:r>
          </a:p>
        </p:txBody>
      </p:sp>
      <p:sp>
        <p:nvSpPr>
          <p:cNvPr id="9221" name="Shape 147"/>
          <p:cNvSpPr>
            <a:spLocks noChangeArrowheads="1"/>
          </p:cNvSpPr>
          <p:nvPr/>
        </p:nvSpPr>
        <p:spPr bwMode="auto">
          <a:xfrm>
            <a:off x="0" y="7"/>
            <a:ext cx="12192000" cy="46039"/>
          </a:xfrm>
          <a:prstGeom prst="rect">
            <a:avLst/>
          </a:prstGeom>
          <a:solidFill>
            <a:srgbClr val="7F7F7F"/>
          </a:solidFill>
          <a:ln w="12700">
            <a:solidFill>
              <a:srgbClr val="0C0C0C"/>
            </a:solidFill>
            <a:miter lim="800000"/>
            <a:headEnd/>
            <a:tailEnd/>
          </a:ln>
        </p:spPr>
        <p:txBody>
          <a:bodyPr lIns="91425" tIns="45700" rIns="91425" bIns="45700"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fontAlgn="base">
              <a:spcBef>
                <a:spcPct val="0"/>
              </a:spcBef>
              <a:spcAft>
                <a:spcPct val="0"/>
              </a:spcAft>
            </a:pPr>
            <a:endParaRPr lang="en-US" altLang="en-US">
              <a:solidFill>
                <a:srgbClr val="E3D1BB"/>
              </a:solidFill>
              <a:latin typeface="Calibri" panose="020F0502020204030204" pitchFamily="34" charset="0"/>
              <a:sym typeface="Calibri" panose="020F0502020204030204" pitchFamily="34" charset="0"/>
            </a:endParaRPr>
          </a:p>
        </p:txBody>
      </p:sp>
      <p:pic>
        <p:nvPicPr>
          <p:cNvPr id="9222" name="Shape 148" descr="BCHC Logo.jpeg"/>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738"/>
            <a:ext cx="1963738"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Shape 149"/>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3" y="58739"/>
            <a:ext cx="1903412"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a:stretch>
            <a:fillRect/>
          </a:stretch>
        </p:blipFill>
        <p:spPr>
          <a:xfrm>
            <a:off x="8695348" y="5830978"/>
            <a:ext cx="3280759" cy="939715"/>
          </a:xfrm>
          <a:prstGeom prst="rect">
            <a:avLst/>
          </a:prstGeom>
        </p:spPr>
      </p:pic>
    </p:spTree>
    <p:extLst>
      <p:ext uri="{BB962C8B-B14F-4D97-AF65-F5344CB8AC3E}">
        <p14:creationId xmlns:p14="http://schemas.microsoft.com/office/powerpoint/2010/main" val="2368719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p:nvPr/>
        </p:nvSpPr>
        <p:spPr>
          <a:xfrm>
            <a:off x="-1" y="-26852"/>
            <a:ext cx="12191998" cy="2036720"/>
          </a:xfrm>
          <a:prstGeom prst="rect">
            <a:avLst/>
          </a:prstGeom>
          <a:solidFill>
            <a:schemeClr val="accent3">
              <a:alpha val="40000"/>
            </a:schemeClr>
          </a:solidFill>
          <a:ln>
            <a:noFill/>
          </a:ln>
          <a:effectLst>
            <a:reflection stA="40000" endPos="50000" sy="-100000" algn="bl" rotWithShape="0"/>
          </a:effectLst>
        </p:spPr>
        <p:txBody>
          <a:bodyPr lIns="91425" tIns="45700" rIns="91425" bIns="45700" anchor="ctr"/>
          <a:lstStyle/>
          <a:p>
            <a:pPr algn="ctr" fontAlgn="base">
              <a:defRPr/>
            </a:pPr>
            <a:endParaRPr>
              <a:solidFill>
                <a:prstClr val="white"/>
              </a:solidFill>
              <a:ea typeface="Calibri"/>
              <a:cs typeface="Calibri"/>
              <a:sym typeface="Calibri"/>
            </a:endParaRPr>
          </a:p>
        </p:txBody>
      </p:sp>
      <p:sp>
        <p:nvSpPr>
          <p:cNvPr id="9219" name="Shape 145"/>
          <p:cNvSpPr>
            <a:spLocks noGrp="1"/>
          </p:cNvSpPr>
          <p:nvPr>
            <p:ph type="title"/>
          </p:nvPr>
        </p:nvSpPr>
        <p:spPr>
          <a:xfrm>
            <a:off x="2109788" y="280993"/>
            <a:ext cx="9866312" cy="1325563"/>
          </a:xfrm>
        </p:spPr>
        <p:txBody>
          <a:bodyPr vert="horz" lIns="91425" tIns="45700" rIns="91425" bIns="45700" rtlCol="0" anchor="ctr">
            <a:normAutofit/>
          </a:bodyPr>
          <a:lstStyle/>
          <a:p>
            <a:pPr>
              <a:buSzPct val="25000"/>
            </a:pPr>
            <a:r>
              <a:rPr lang="en-US" altLang="en-US" sz="3600" b="1" dirty="0">
                <a:ea typeface="ＭＳ Ｐゴシック" panose="020B0600070205080204" pitchFamily="34" charset="-128"/>
              </a:rPr>
              <a:t>About BCHC</a:t>
            </a:r>
            <a:endParaRPr lang="en-US" altLang="en-US" sz="3600" b="1" dirty="0">
              <a:solidFill>
                <a:srgbClr val="000000"/>
              </a:solidFill>
              <a:ea typeface="ＭＳ Ｐゴシック" panose="020B0600070205080204" pitchFamily="34" charset="-128"/>
              <a:sym typeface="Calibri" panose="020F0502020204030204" pitchFamily="34" charset="0"/>
            </a:endParaRPr>
          </a:p>
        </p:txBody>
      </p:sp>
      <p:sp>
        <p:nvSpPr>
          <p:cNvPr id="146" name="Shape 146"/>
          <p:cNvSpPr txBox="1">
            <a:spLocks noGrp="1"/>
          </p:cNvSpPr>
          <p:nvPr>
            <p:ph type="body" idx="1"/>
          </p:nvPr>
        </p:nvSpPr>
        <p:spPr>
          <a:xfrm>
            <a:off x="838200" y="2193930"/>
            <a:ext cx="10515600" cy="4576763"/>
          </a:xfrm>
        </p:spPr>
        <p:txBody>
          <a:bodyPr vert="horz" lIns="91425" tIns="45700" rIns="91425" bIns="45700" rtlCol="0">
            <a:noAutofit/>
          </a:bodyPr>
          <a:lstStyle/>
          <a:p>
            <a:pPr>
              <a:spcBef>
                <a:spcPts val="0"/>
              </a:spcBef>
              <a:buClr>
                <a:schemeClr val="dk1"/>
              </a:buClr>
              <a:buSzPct val="100000"/>
              <a:buFont typeface="Arial"/>
              <a:buChar char="•"/>
              <a:defRPr/>
            </a:pPr>
            <a:r>
              <a:rPr lang="en-US" sz="3400" dirty="0">
                <a:solidFill>
                  <a:srgbClr val="FF0000"/>
                </a:solidFill>
              </a:rPr>
              <a:t>Founded</a:t>
            </a:r>
            <a:r>
              <a:rPr lang="en-US" sz="3400" dirty="0"/>
              <a:t> in 2002</a:t>
            </a:r>
          </a:p>
          <a:p>
            <a:pPr marL="800060" lvl="1" indent="-342882">
              <a:spcBef>
                <a:spcPts val="0"/>
              </a:spcBef>
              <a:buFont typeface="Wingdings" panose="05000000000000000000" pitchFamily="2" charset="2"/>
              <a:buChar char="§"/>
              <a:defRPr/>
            </a:pPr>
            <a:r>
              <a:rPr lang="en-US" sz="2600" dirty="0"/>
              <a:t>Operated out of NYC until 2012 when it moved to NACCHO</a:t>
            </a:r>
          </a:p>
          <a:p>
            <a:pPr marL="0" indent="0">
              <a:spcBef>
                <a:spcPts val="0"/>
              </a:spcBef>
              <a:buClr>
                <a:schemeClr val="dk1"/>
              </a:buClr>
              <a:buSzPct val="100000"/>
              <a:buNone/>
              <a:defRPr/>
            </a:pPr>
            <a:endParaRPr lang="en-US" sz="3400" dirty="0"/>
          </a:p>
          <a:p>
            <a:pPr>
              <a:spcBef>
                <a:spcPts val="0"/>
              </a:spcBef>
              <a:buClr>
                <a:schemeClr val="dk1"/>
              </a:buClr>
              <a:buSzPct val="100000"/>
              <a:buFont typeface="Arial"/>
              <a:buChar char="•"/>
              <a:defRPr/>
            </a:pPr>
            <a:r>
              <a:rPr lang="en-US" sz="3400" i="1" dirty="0">
                <a:solidFill>
                  <a:srgbClr val="FF0000"/>
                </a:solidFill>
              </a:rPr>
              <a:t>Mission</a:t>
            </a:r>
            <a:r>
              <a:rPr lang="en-US" sz="3400" dirty="0"/>
              <a:t>: Advancing equity and health for present and future generations</a:t>
            </a:r>
          </a:p>
          <a:p>
            <a:pPr marL="0" indent="0">
              <a:spcBef>
                <a:spcPts val="0"/>
              </a:spcBef>
              <a:buClr>
                <a:schemeClr val="dk1"/>
              </a:buClr>
              <a:buSzPct val="100000"/>
              <a:buNone/>
              <a:defRPr/>
            </a:pPr>
            <a:endParaRPr lang="en-US" sz="3400" dirty="0"/>
          </a:p>
          <a:p>
            <a:pPr>
              <a:spcBef>
                <a:spcPts val="0"/>
              </a:spcBef>
              <a:buClr>
                <a:schemeClr val="dk1"/>
              </a:buClr>
              <a:buSzPct val="100000"/>
              <a:buFont typeface="Arial"/>
              <a:buChar char="•"/>
              <a:defRPr/>
            </a:pPr>
            <a:r>
              <a:rPr lang="en-US" sz="3400" i="1" dirty="0">
                <a:solidFill>
                  <a:srgbClr val="FF0000"/>
                </a:solidFill>
              </a:rPr>
              <a:t>Vision</a:t>
            </a:r>
            <a:r>
              <a:rPr lang="en-US" sz="3400" dirty="0"/>
              <a:t>: Healthy, more equitable communities through big city innovation and leadership</a:t>
            </a:r>
          </a:p>
          <a:p>
            <a:pPr marL="0" indent="0">
              <a:buNone/>
              <a:defRPr/>
            </a:pPr>
            <a:endParaRPr sz="3600" dirty="0"/>
          </a:p>
        </p:txBody>
      </p:sp>
      <p:sp>
        <p:nvSpPr>
          <p:cNvPr id="9221" name="Shape 147"/>
          <p:cNvSpPr>
            <a:spLocks noChangeArrowheads="1"/>
          </p:cNvSpPr>
          <p:nvPr/>
        </p:nvSpPr>
        <p:spPr bwMode="auto">
          <a:xfrm>
            <a:off x="0" y="7"/>
            <a:ext cx="12192000" cy="46039"/>
          </a:xfrm>
          <a:prstGeom prst="rect">
            <a:avLst/>
          </a:prstGeom>
          <a:solidFill>
            <a:srgbClr val="7F7F7F"/>
          </a:solidFill>
          <a:ln w="12700">
            <a:solidFill>
              <a:srgbClr val="0C0C0C"/>
            </a:solidFill>
            <a:miter lim="800000"/>
            <a:headEnd/>
            <a:tailEnd/>
          </a:ln>
        </p:spPr>
        <p:txBody>
          <a:bodyPr lIns="91425" tIns="45700" rIns="91425" bIns="45700"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fontAlgn="base">
              <a:spcBef>
                <a:spcPct val="0"/>
              </a:spcBef>
              <a:spcAft>
                <a:spcPct val="0"/>
              </a:spcAft>
            </a:pPr>
            <a:endParaRPr lang="en-US" altLang="en-US">
              <a:solidFill>
                <a:srgbClr val="E3D1BB"/>
              </a:solidFill>
              <a:latin typeface="Calibri" panose="020F0502020204030204" pitchFamily="34" charset="0"/>
              <a:sym typeface="Calibri" panose="020F0502020204030204" pitchFamily="34" charset="0"/>
            </a:endParaRPr>
          </a:p>
        </p:txBody>
      </p:sp>
      <p:pic>
        <p:nvPicPr>
          <p:cNvPr id="9222" name="Shape 148" descr="BCHC Logo.jpeg"/>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738"/>
            <a:ext cx="1963738"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Shape 149"/>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3" y="58739"/>
            <a:ext cx="1903412"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1141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p:nvPr/>
        </p:nvSpPr>
        <p:spPr>
          <a:xfrm>
            <a:off x="-1" y="-64953"/>
            <a:ext cx="12192000" cy="2036700"/>
          </a:xfrm>
          <a:prstGeom prst="rect">
            <a:avLst/>
          </a:prstGeom>
          <a:solidFill>
            <a:schemeClr val="accent3">
              <a:alpha val="40000"/>
            </a:schemeClr>
          </a:solidFill>
          <a:ln>
            <a:noFill/>
          </a:ln>
          <a:effectLst>
            <a:reflection stA="40000" endPos="50000" fadeDir="5400012" sy="-100000" algn="bl" rotWithShape="0"/>
          </a:effectLst>
        </p:spPr>
        <p:txBody>
          <a:bodyPr lIns="91425" tIns="45700" rIns="91425" bIns="45700" anchor="ctr" anchorCtr="0">
            <a:noAutofit/>
          </a:bodyPr>
          <a:lstStyle/>
          <a:p>
            <a:pPr algn="ctr"/>
            <a:endParaRPr>
              <a:solidFill>
                <a:prstClr val="white"/>
              </a:solidFill>
              <a:ea typeface="Calibri"/>
              <a:cs typeface="Calibri"/>
              <a:sym typeface="Calibri"/>
            </a:endParaRPr>
          </a:p>
        </p:txBody>
      </p:sp>
      <p:sp>
        <p:nvSpPr>
          <p:cNvPr id="132" name="Shape 132"/>
          <p:cNvSpPr txBox="1">
            <a:spLocks noGrp="1"/>
          </p:cNvSpPr>
          <p:nvPr>
            <p:ph type="title"/>
          </p:nvPr>
        </p:nvSpPr>
        <p:spPr>
          <a:xfrm>
            <a:off x="2138363" y="280987"/>
            <a:ext cx="9864600" cy="1325700"/>
          </a:xfrm>
          <a:prstGeom prst="rect">
            <a:avLst/>
          </a:prstGeom>
          <a:noFill/>
          <a:ln>
            <a:noFill/>
          </a:ln>
        </p:spPr>
        <p:txBody>
          <a:bodyPr vert="horz" lIns="91425" tIns="45700" rIns="91425" bIns="45700" rtlCol="0" anchor="ctr" anchorCtr="0">
            <a:noAutofit/>
          </a:bodyPr>
          <a:lstStyle/>
          <a:p>
            <a:pPr>
              <a:spcBef>
                <a:spcPts val="0"/>
              </a:spcBef>
              <a:buSzPct val="25000"/>
            </a:pPr>
            <a:r>
              <a:rPr lang="en-US" sz="3600" b="1" dirty="0">
                <a:solidFill>
                  <a:schemeClr val="dk1"/>
                </a:solidFill>
                <a:latin typeface="Calibri Light" panose="020F0302020204030204" pitchFamily="34" charset="0"/>
                <a:ea typeface="Calibri"/>
                <a:cs typeface="Calibri Light" panose="020F0302020204030204" pitchFamily="34" charset="0"/>
                <a:sym typeface="Calibri"/>
              </a:rPr>
              <a:t>30 Member Cities</a:t>
            </a:r>
            <a:endParaRPr lang="en-US" sz="3600" b="1" i="1" u="sng" dirty="0">
              <a:solidFill>
                <a:schemeClr val="dk1"/>
              </a:solidFill>
              <a:latin typeface="Calibri Light" panose="020F0302020204030204" pitchFamily="34" charset="0"/>
              <a:ea typeface="Calibri"/>
              <a:cs typeface="Calibri Light" panose="020F0302020204030204" pitchFamily="34" charset="0"/>
              <a:sym typeface="Calibri"/>
            </a:endParaRPr>
          </a:p>
        </p:txBody>
      </p:sp>
      <p:sp>
        <p:nvSpPr>
          <p:cNvPr id="133" name="Shape 133"/>
          <p:cNvSpPr/>
          <p:nvPr/>
        </p:nvSpPr>
        <p:spPr>
          <a:xfrm>
            <a:off x="0" y="2"/>
            <a:ext cx="12192000" cy="45900"/>
          </a:xfrm>
          <a:prstGeom prst="rect">
            <a:avLst/>
          </a:prstGeom>
          <a:solidFill>
            <a:srgbClr val="7F7F7F"/>
          </a:solidFill>
          <a:ln w="12700" cap="flat" cmpd="sng">
            <a:solidFill>
              <a:srgbClr val="0C0C0C"/>
            </a:solidFill>
            <a:prstDash val="solid"/>
            <a:miter/>
            <a:headEnd type="none" w="med" len="med"/>
            <a:tailEnd type="none" w="med" len="med"/>
          </a:ln>
        </p:spPr>
        <p:txBody>
          <a:bodyPr lIns="91425" tIns="45700" rIns="91425" bIns="45700" anchor="ctr" anchorCtr="0">
            <a:noAutofit/>
          </a:bodyPr>
          <a:lstStyle/>
          <a:p>
            <a:pPr algn="ctr"/>
            <a:endParaRPr>
              <a:solidFill>
                <a:srgbClr val="E3D1BB"/>
              </a:solidFill>
              <a:ea typeface="Calibri"/>
              <a:cs typeface="Calibri"/>
              <a:sym typeface="Calibri"/>
            </a:endParaRPr>
          </a:p>
        </p:txBody>
      </p:sp>
      <p:sp>
        <p:nvSpPr>
          <p:cNvPr id="134" name="Shape 134"/>
          <p:cNvSpPr/>
          <p:nvPr/>
        </p:nvSpPr>
        <p:spPr>
          <a:xfrm>
            <a:off x="5450159" y="2077051"/>
            <a:ext cx="3395999" cy="4868400"/>
          </a:xfrm>
          <a:prstGeom prst="rect">
            <a:avLst/>
          </a:prstGeom>
          <a:noFill/>
          <a:ln>
            <a:noFill/>
          </a:ln>
        </p:spPr>
        <p:txBody>
          <a:bodyPr lIns="91425" tIns="45700" rIns="91425" bIns="45700" anchor="t" anchorCtr="0">
            <a:noAutofit/>
          </a:bodyPr>
          <a:lstStyle/>
          <a:p>
            <a:pPr marL="342882" indent="-342882">
              <a:lnSpc>
                <a:spcPct val="107000"/>
              </a:lnSpc>
              <a:buClr>
                <a:srgbClr val="000000"/>
              </a:buClr>
              <a:buSzPct val="100000"/>
              <a:buFont typeface="Arial" panose="020B0604020202020204" pitchFamily="34" charset="0"/>
              <a:buChar char="•"/>
            </a:pPr>
            <a:r>
              <a:rPr lang="en-US" dirty="0">
                <a:solidFill>
                  <a:srgbClr val="000000"/>
                </a:solidFill>
                <a:ea typeface="Calibri"/>
                <a:cs typeface="Calibri"/>
                <a:sym typeface="Calibri"/>
              </a:rPr>
              <a:t>Austin</a:t>
            </a:r>
          </a:p>
          <a:p>
            <a:pPr marL="342882" indent="-342882">
              <a:lnSpc>
                <a:spcPct val="107000"/>
              </a:lnSpc>
              <a:buClr>
                <a:srgbClr val="000000"/>
              </a:buClr>
              <a:buSzPct val="100000"/>
              <a:buFont typeface="Arial" panose="020B0604020202020204" pitchFamily="34" charset="0"/>
              <a:buChar char="•"/>
            </a:pPr>
            <a:r>
              <a:rPr lang="en-US" dirty="0">
                <a:solidFill>
                  <a:srgbClr val="000000"/>
                </a:solidFill>
                <a:ea typeface="Calibri"/>
                <a:cs typeface="Calibri"/>
                <a:sym typeface="Calibri"/>
              </a:rPr>
              <a:t>Baltimore</a:t>
            </a:r>
          </a:p>
          <a:p>
            <a:pPr marL="342882" indent="-342882">
              <a:lnSpc>
                <a:spcPct val="107000"/>
              </a:lnSpc>
              <a:buClr>
                <a:srgbClr val="000000"/>
              </a:buClr>
              <a:buSzPct val="100000"/>
              <a:buFont typeface="Arial" panose="020B0604020202020204" pitchFamily="34" charset="0"/>
              <a:buChar char="•"/>
            </a:pPr>
            <a:r>
              <a:rPr lang="en-US" dirty="0">
                <a:solidFill>
                  <a:srgbClr val="000000"/>
                </a:solidFill>
                <a:ea typeface="Calibri"/>
                <a:cs typeface="Calibri"/>
                <a:sym typeface="Calibri"/>
              </a:rPr>
              <a:t>Boston</a:t>
            </a:r>
          </a:p>
          <a:p>
            <a:pPr marL="342882" indent="-342882">
              <a:lnSpc>
                <a:spcPct val="107000"/>
              </a:lnSpc>
              <a:buClr>
                <a:srgbClr val="000000"/>
              </a:buClr>
              <a:buSzPct val="100000"/>
              <a:buFont typeface="Arial" panose="020B0604020202020204" pitchFamily="34" charset="0"/>
              <a:buChar char="•"/>
            </a:pPr>
            <a:r>
              <a:rPr lang="en-US" dirty="0">
                <a:solidFill>
                  <a:srgbClr val="000000"/>
                </a:solidFill>
                <a:ea typeface="Calibri"/>
                <a:cs typeface="Calibri"/>
                <a:sym typeface="Calibri"/>
              </a:rPr>
              <a:t>Charlotte (Mecklenburg Cty)</a:t>
            </a:r>
          </a:p>
          <a:p>
            <a:pPr marL="342882" indent="-342882">
              <a:lnSpc>
                <a:spcPct val="107000"/>
              </a:lnSpc>
              <a:buClr>
                <a:srgbClr val="000000"/>
              </a:buClr>
              <a:buSzPct val="100000"/>
              <a:buFont typeface="Arial" panose="020B0604020202020204" pitchFamily="34" charset="0"/>
              <a:buChar char="•"/>
            </a:pPr>
            <a:r>
              <a:rPr lang="en-US" dirty="0">
                <a:solidFill>
                  <a:srgbClr val="000000"/>
                </a:solidFill>
                <a:ea typeface="Calibri"/>
                <a:cs typeface="Calibri"/>
                <a:sym typeface="Calibri"/>
              </a:rPr>
              <a:t>Chicago</a:t>
            </a:r>
          </a:p>
          <a:p>
            <a:pPr marL="342882" indent="-342882">
              <a:lnSpc>
                <a:spcPct val="107000"/>
              </a:lnSpc>
              <a:buClr>
                <a:srgbClr val="000000"/>
              </a:buClr>
              <a:buSzPct val="100000"/>
              <a:buFont typeface="Arial" panose="020B0604020202020204" pitchFamily="34" charset="0"/>
              <a:buChar char="•"/>
            </a:pPr>
            <a:r>
              <a:rPr lang="en-US" dirty="0">
                <a:solidFill>
                  <a:srgbClr val="000000"/>
                </a:solidFill>
                <a:ea typeface="Calibri"/>
                <a:cs typeface="Calibri"/>
                <a:sym typeface="Calibri"/>
              </a:rPr>
              <a:t>Cleveland</a:t>
            </a:r>
          </a:p>
          <a:p>
            <a:pPr marL="342882" indent="-342882">
              <a:lnSpc>
                <a:spcPct val="107000"/>
              </a:lnSpc>
              <a:buClr>
                <a:srgbClr val="000000"/>
              </a:buClr>
              <a:buSzPct val="100000"/>
              <a:buFont typeface="Arial" panose="020B0604020202020204" pitchFamily="34" charset="0"/>
              <a:buChar char="•"/>
            </a:pPr>
            <a:r>
              <a:rPr lang="en-US" dirty="0">
                <a:solidFill>
                  <a:srgbClr val="000000"/>
                </a:solidFill>
                <a:ea typeface="Calibri"/>
                <a:cs typeface="Calibri"/>
                <a:sym typeface="Calibri"/>
              </a:rPr>
              <a:t>Columbus</a:t>
            </a:r>
          </a:p>
          <a:p>
            <a:pPr marL="342882" indent="-342882">
              <a:lnSpc>
                <a:spcPct val="107000"/>
              </a:lnSpc>
              <a:buClr>
                <a:srgbClr val="000000"/>
              </a:buClr>
              <a:buSzPct val="100000"/>
              <a:buFont typeface="Arial" panose="020B0604020202020204" pitchFamily="34" charset="0"/>
              <a:buChar char="•"/>
            </a:pPr>
            <a:r>
              <a:rPr lang="en-US" dirty="0">
                <a:solidFill>
                  <a:srgbClr val="000000"/>
                </a:solidFill>
                <a:ea typeface="Calibri"/>
                <a:cs typeface="Calibri"/>
                <a:sym typeface="Calibri"/>
              </a:rPr>
              <a:t>Dallas</a:t>
            </a:r>
          </a:p>
          <a:p>
            <a:pPr marL="342882" indent="-342882">
              <a:lnSpc>
                <a:spcPct val="107000"/>
              </a:lnSpc>
              <a:buClr>
                <a:srgbClr val="000000"/>
              </a:buClr>
              <a:buSzPct val="100000"/>
              <a:buFont typeface="Arial" panose="020B0604020202020204" pitchFamily="34" charset="0"/>
              <a:buChar char="•"/>
            </a:pPr>
            <a:r>
              <a:rPr lang="en-US" dirty="0">
                <a:solidFill>
                  <a:srgbClr val="000000"/>
                </a:solidFill>
                <a:ea typeface="Calibri"/>
                <a:cs typeface="Calibri"/>
                <a:sym typeface="Calibri"/>
              </a:rPr>
              <a:t>Denver</a:t>
            </a:r>
          </a:p>
          <a:p>
            <a:pPr marL="342882" indent="-342882">
              <a:lnSpc>
                <a:spcPct val="107000"/>
              </a:lnSpc>
              <a:buClr>
                <a:srgbClr val="000000"/>
              </a:buClr>
              <a:buSzPct val="100000"/>
              <a:buFont typeface="Arial" panose="020B0604020202020204" pitchFamily="34" charset="0"/>
              <a:buChar char="•"/>
            </a:pPr>
            <a:r>
              <a:rPr lang="en-US" dirty="0">
                <a:solidFill>
                  <a:srgbClr val="000000"/>
                </a:solidFill>
                <a:ea typeface="Calibri"/>
                <a:cs typeface="Calibri"/>
                <a:sym typeface="Calibri"/>
              </a:rPr>
              <a:t>Detroit</a:t>
            </a:r>
          </a:p>
          <a:p>
            <a:pPr marL="342882" indent="-342882">
              <a:lnSpc>
                <a:spcPct val="107000"/>
              </a:lnSpc>
              <a:buClr>
                <a:srgbClr val="000000"/>
              </a:buClr>
              <a:buSzPct val="100000"/>
              <a:buFont typeface="Arial" panose="020B0604020202020204" pitchFamily="34" charset="0"/>
              <a:buChar char="•"/>
            </a:pPr>
            <a:r>
              <a:rPr lang="en-US" dirty="0">
                <a:solidFill>
                  <a:srgbClr val="000000"/>
                </a:solidFill>
                <a:ea typeface="Calibri"/>
                <a:cs typeface="Calibri"/>
                <a:sym typeface="Calibri"/>
              </a:rPr>
              <a:t>Fort Worth (Tarrant Cty)</a:t>
            </a:r>
          </a:p>
          <a:p>
            <a:pPr marL="342882" indent="-342882">
              <a:lnSpc>
                <a:spcPct val="107000"/>
              </a:lnSpc>
              <a:buClr>
                <a:srgbClr val="000000"/>
              </a:buClr>
              <a:buSzPct val="100000"/>
              <a:buFont typeface="Arial" panose="020B0604020202020204" pitchFamily="34" charset="0"/>
              <a:buChar char="•"/>
            </a:pPr>
            <a:r>
              <a:rPr lang="en-US" dirty="0">
                <a:solidFill>
                  <a:srgbClr val="000000"/>
                </a:solidFill>
                <a:ea typeface="Calibri"/>
                <a:cs typeface="Calibri"/>
                <a:sym typeface="Calibri"/>
              </a:rPr>
              <a:t>Houston</a:t>
            </a:r>
          </a:p>
          <a:p>
            <a:pPr marL="342882" indent="-342882">
              <a:lnSpc>
                <a:spcPct val="107000"/>
              </a:lnSpc>
              <a:buClr>
                <a:srgbClr val="000000"/>
              </a:buClr>
              <a:buSzPct val="100000"/>
              <a:buFont typeface="Arial" panose="020B0604020202020204" pitchFamily="34" charset="0"/>
              <a:buChar char="•"/>
            </a:pPr>
            <a:r>
              <a:rPr lang="en-US" dirty="0">
                <a:solidFill>
                  <a:srgbClr val="000000"/>
                </a:solidFill>
                <a:ea typeface="Calibri"/>
                <a:cs typeface="Calibri"/>
                <a:sym typeface="Calibri"/>
              </a:rPr>
              <a:t>Indianapolis (Marion Cty)</a:t>
            </a:r>
          </a:p>
          <a:p>
            <a:pPr marL="342882" indent="-342882">
              <a:lnSpc>
                <a:spcPct val="107000"/>
              </a:lnSpc>
              <a:buClr>
                <a:srgbClr val="000000"/>
              </a:buClr>
              <a:buSzPct val="100000"/>
              <a:buFont typeface="Arial" panose="020B0604020202020204" pitchFamily="34" charset="0"/>
              <a:buChar char="•"/>
            </a:pPr>
            <a:r>
              <a:rPr lang="en-US" dirty="0">
                <a:solidFill>
                  <a:srgbClr val="000000"/>
                </a:solidFill>
                <a:ea typeface="Calibri"/>
                <a:cs typeface="Calibri"/>
                <a:sym typeface="Calibri"/>
              </a:rPr>
              <a:t>Kansas City</a:t>
            </a:r>
          </a:p>
          <a:p>
            <a:pPr marL="342882" indent="-342882">
              <a:lnSpc>
                <a:spcPct val="107000"/>
              </a:lnSpc>
              <a:buClr>
                <a:srgbClr val="000000"/>
              </a:buClr>
              <a:buSzPct val="100000"/>
              <a:buFont typeface="Arial" panose="020B0604020202020204" pitchFamily="34" charset="0"/>
              <a:buChar char="•"/>
            </a:pPr>
            <a:r>
              <a:rPr lang="en-US" dirty="0">
                <a:solidFill>
                  <a:prstClr val="black"/>
                </a:solidFill>
                <a:ea typeface="Calibri"/>
                <a:cs typeface="Calibri"/>
                <a:sym typeface="Calibri"/>
              </a:rPr>
              <a:t>Las Vegas (S. NV </a:t>
            </a:r>
            <a:r>
              <a:rPr lang="en-US" dirty="0" err="1">
                <a:solidFill>
                  <a:prstClr val="black"/>
                </a:solidFill>
                <a:ea typeface="Calibri"/>
                <a:cs typeface="Calibri"/>
                <a:sym typeface="Calibri"/>
              </a:rPr>
              <a:t>Hlth</a:t>
            </a:r>
            <a:r>
              <a:rPr lang="en-US" dirty="0">
                <a:solidFill>
                  <a:prstClr val="black"/>
                </a:solidFill>
                <a:ea typeface="Calibri"/>
                <a:cs typeface="Calibri"/>
                <a:sym typeface="Calibri"/>
              </a:rPr>
              <a:t> District)</a:t>
            </a:r>
          </a:p>
          <a:p>
            <a:pPr marL="342882" indent="-342882">
              <a:lnSpc>
                <a:spcPct val="107000"/>
              </a:lnSpc>
              <a:buClr>
                <a:srgbClr val="000000"/>
              </a:buClr>
              <a:buSzPct val="100000"/>
              <a:buFont typeface="Arial" panose="020B0604020202020204" pitchFamily="34" charset="0"/>
              <a:buChar char="•"/>
            </a:pPr>
            <a:endParaRPr lang="en-US" dirty="0">
              <a:solidFill>
                <a:srgbClr val="000000"/>
              </a:solidFill>
              <a:ea typeface="Calibri"/>
              <a:cs typeface="Calibri"/>
              <a:sym typeface="Calibri"/>
            </a:endParaRPr>
          </a:p>
          <a:p>
            <a:pPr marL="285737" indent="-285737">
              <a:lnSpc>
                <a:spcPct val="107000"/>
              </a:lnSpc>
              <a:buFont typeface="Arial" panose="020B0604020202020204" pitchFamily="34" charset="0"/>
              <a:buChar char="•"/>
            </a:pPr>
            <a:endParaRPr dirty="0">
              <a:solidFill>
                <a:prstClr val="black"/>
              </a:solidFill>
            </a:endParaRPr>
          </a:p>
        </p:txBody>
      </p:sp>
      <p:sp>
        <p:nvSpPr>
          <p:cNvPr id="138" name="Shape 138"/>
          <p:cNvSpPr txBox="1"/>
          <p:nvPr/>
        </p:nvSpPr>
        <p:spPr>
          <a:xfrm>
            <a:off x="8663204" y="2077051"/>
            <a:ext cx="3339767" cy="4526100"/>
          </a:xfrm>
          <a:prstGeom prst="rect">
            <a:avLst/>
          </a:prstGeom>
          <a:noFill/>
          <a:ln>
            <a:noFill/>
          </a:ln>
        </p:spPr>
        <p:txBody>
          <a:bodyPr lIns="91425" tIns="91425" rIns="91425" bIns="91425" anchor="t" anchorCtr="0">
            <a:noAutofit/>
          </a:bodyPr>
          <a:lstStyle/>
          <a:p>
            <a:pPr marL="342882" indent="-342882">
              <a:lnSpc>
                <a:spcPct val="107000"/>
              </a:lnSpc>
              <a:buClr>
                <a:srgbClr val="000000"/>
              </a:buClr>
              <a:buSzPct val="100000"/>
              <a:buFont typeface="Arial" panose="020B0604020202020204" pitchFamily="34" charset="0"/>
              <a:buChar char="•"/>
            </a:pPr>
            <a:r>
              <a:rPr lang="en-US" dirty="0">
                <a:solidFill>
                  <a:srgbClr val="000000"/>
                </a:solidFill>
                <a:ea typeface="Calibri"/>
                <a:cs typeface="Calibri"/>
                <a:sym typeface="Calibri"/>
              </a:rPr>
              <a:t>Los Angeles (Cty)</a:t>
            </a:r>
          </a:p>
          <a:p>
            <a:pPr marL="342882" indent="-342882">
              <a:lnSpc>
                <a:spcPct val="107000"/>
              </a:lnSpc>
              <a:buClr>
                <a:prstClr val="black"/>
              </a:buClr>
              <a:buSzPct val="100000"/>
              <a:buFont typeface="Arial" panose="020B0604020202020204" pitchFamily="34" charset="0"/>
              <a:buChar char="•"/>
            </a:pPr>
            <a:r>
              <a:rPr lang="en-US" dirty="0">
                <a:solidFill>
                  <a:prstClr val="black"/>
                </a:solidFill>
                <a:ea typeface="Calibri"/>
                <a:cs typeface="Calibri"/>
                <a:sym typeface="Calibri"/>
              </a:rPr>
              <a:t>Long Beach</a:t>
            </a:r>
          </a:p>
          <a:p>
            <a:pPr marL="342882" indent="-342882">
              <a:lnSpc>
                <a:spcPct val="107000"/>
              </a:lnSpc>
              <a:buClr>
                <a:srgbClr val="000000"/>
              </a:buClr>
              <a:buSzPct val="100000"/>
              <a:buFont typeface="Arial" panose="020B0604020202020204" pitchFamily="34" charset="0"/>
              <a:buChar char="•"/>
            </a:pPr>
            <a:r>
              <a:rPr lang="en-US" dirty="0">
                <a:solidFill>
                  <a:prstClr val="black"/>
                </a:solidFill>
                <a:ea typeface="Calibri"/>
                <a:cs typeface="Calibri"/>
                <a:sym typeface="Calibri"/>
              </a:rPr>
              <a:t>Miami (Miami-Dade Cty)</a:t>
            </a:r>
          </a:p>
          <a:p>
            <a:pPr marL="342882" indent="-342882">
              <a:lnSpc>
                <a:spcPct val="107000"/>
              </a:lnSpc>
              <a:buClr>
                <a:srgbClr val="000000"/>
              </a:buClr>
              <a:buSzPct val="100000"/>
              <a:buFont typeface="Arial" panose="020B0604020202020204" pitchFamily="34" charset="0"/>
              <a:buChar char="•"/>
            </a:pPr>
            <a:r>
              <a:rPr lang="en-US" dirty="0">
                <a:solidFill>
                  <a:prstClr val="black"/>
                </a:solidFill>
                <a:ea typeface="Calibri"/>
                <a:cs typeface="Calibri"/>
                <a:sym typeface="Calibri"/>
              </a:rPr>
              <a:t>Minneapolis</a:t>
            </a:r>
          </a:p>
          <a:p>
            <a:pPr marL="342882" indent="-342882">
              <a:lnSpc>
                <a:spcPct val="107000"/>
              </a:lnSpc>
              <a:buClr>
                <a:prstClr val="black"/>
              </a:buClr>
              <a:buSzPct val="100000"/>
              <a:buFont typeface="Arial" panose="020B0604020202020204" pitchFamily="34" charset="0"/>
              <a:buChar char="•"/>
            </a:pPr>
            <a:r>
              <a:rPr lang="en-US" dirty="0">
                <a:solidFill>
                  <a:prstClr val="black"/>
                </a:solidFill>
                <a:ea typeface="Calibri"/>
                <a:cs typeface="Calibri"/>
                <a:sym typeface="Calibri"/>
              </a:rPr>
              <a:t>New York City</a:t>
            </a:r>
          </a:p>
          <a:p>
            <a:pPr marL="342882" indent="-342882">
              <a:lnSpc>
                <a:spcPct val="107000"/>
              </a:lnSpc>
              <a:buClr>
                <a:prstClr val="black"/>
              </a:buClr>
              <a:buSzPct val="100000"/>
              <a:buFont typeface="Arial" panose="020B0604020202020204" pitchFamily="34" charset="0"/>
              <a:buChar char="•"/>
            </a:pPr>
            <a:r>
              <a:rPr lang="en-US" dirty="0">
                <a:solidFill>
                  <a:prstClr val="black"/>
                </a:solidFill>
                <a:ea typeface="Calibri"/>
                <a:cs typeface="Calibri"/>
                <a:sym typeface="Calibri"/>
              </a:rPr>
              <a:t>Oakland (Alameda Cty)</a:t>
            </a:r>
          </a:p>
          <a:p>
            <a:pPr marL="342882" indent="-342882">
              <a:lnSpc>
                <a:spcPct val="107000"/>
              </a:lnSpc>
              <a:buClr>
                <a:prstClr val="black"/>
              </a:buClr>
              <a:buSzPct val="100000"/>
              <a:buFont typeface="Arial" panose="020B0604020202020204" pitchFamily="34" charset="0"/>
              <a:buChar char="•"/>
            </a:pPr>
            <a:r>
              <a:rPr lang="en-US" dirty="0">
                <a:solidFill>
                  <a:prstClr val="black"/>
                </a:solidFill>
                <a:ea typeface="Calibri"/>
                <a:cs typeface="Calibri"/>
                <a:sym typeface="Calibri"/>
              </a:rPr>
              <a:t>Philadelphia</a:t>
            </a:r>
          </a:p>
          <a:p>
            <a:pPr marL="342882" indent="-342882">
              <a:lnSpc>
                <a:spcPct val="107000"/>
              </a:lnSpc>
              <a:buClr>
                <a:prstClr val="black"/>
              </a:buClr>
              <a:buSzPct val="100000"/>
              <a:buFont typeface="Arial" panose="020B0604020202020204" pitchFamily="34" charset="0"/>
              <a:buChar char="•"/>
            </a:pPr>
            <a:r>
              <a:rPr lang="en-US" dirty="0">
                <a:solidFill>
                  <a:prstClr val="black"/>
                </a:solidFill>
                <a:ea typeface="Calibri"/>
                <a:cs typeface="Calibri"/>
                <a:sym typeface="Calibri"/>
              </a:rPr>
              <a:t>Phoenix (Maricopa Cty)</a:t>
            </a:r>
          </a:p>
          <a:p>
            <a:pPr marL="342882" indent="-342882">
              <a:lnSpc>
                <a:spcPct val="107000"/>
              </a:lnSpc>
              <a:buClr>
                <a:prstClr val="black"/>
              </a:buClr>
              <a:buSzPct val="100000"/>
              <a:buFont typeface="Arial" panose="020B0604020202020204" pitchFamily="34" charset="0"/>
              <a:buChar char="•"/>
            </a:pPr>
            <a:r>
              <a:rPr lang="en-US" dirty="0">
                <a:solidFill>
                  <a:prstClr val="black"/>
                </a:solidFill>
                <a:ea typeface="Calibri"/>
                <a:cs typeface="Calibri"/>
                <a:sym typeface="Calibri"/>
              </a:rPr>
              <a:t>Portland (Multnomah Cty)</a:t>
            </a:r>
          </a:p>
          <a:p>
            <a:pPr marL="342882" indent="-342882">
              <a:lnSpc>
                <a:spcPct val="107000"/>
              </a:lnSpc>
              <a:buClr>
                <a:prstClr val="black"/>
              </a:buClr>
              <a:buSzPct val="100000"/>
              <a:buFont typeface="Arial" panose="020B0604020202020204" pitchFamily="34" charset="0"/>
              <a:buChar char="•"/>
            </a:pPr>
            <a:r>
              <a:rPr lang="en-US" dirty="0">
                <a:solidFill>
                  <a:prstClr val="black"/>
                </a:solidFill>
                <a:ea typeface="Calibri"/>
                <a:cs typeface="Calibri"/>
                <a:sym typeface="Calibri"/>
              </a:rPr>
              <a:t>San Antonio</a:t>
            </a:r>
          </a:p>
          <a:p>
            <a:pPr marL="342882" indent="-342882">
              <a:lnSpc>
                <a:spcPct val="107000"/>
              </a:lnSpc>
              <a:buClr>
                <a:prstClr val="black"/>
              </a:buClr>
              <a:buSzPct val="100000"/>
              <a:buFont typeface="Arial" panose="020B0604020202020204" pitchFamily="34" charset="0"/>
              <a:buChar char="•"/>
            </a:pPr>
            <a:r>
              <a:rPr lang="en-US" dirty="0">
                <a:solidFill>
                  <a:prstClr val="black"/>
                </a:solidFill>
                <a:ea typeface="Calibri"/>
                <a:cs typeface="Calibri"/>
                <a:sym typeface="Calibri"/>
              </a:rPr>
              <a:t>San Diego (Cty)</a:t>
            </a:r>
          </a:p>
          <a:p>
            <a:pPr marL="342882" indent="-342882">
              <a:lnSpc>
                <a:spcPct val="107000"/>
              </a:lnSpc>
              <a:buClr>
                <a:prstClr val="black"/>
              </a:buClr>
              <a:buSzPct val="100000"/>
              <a:buFont typeface="Arial" panose="020B0604020202020204" pitchFamily="34" charset="0"/>
              <a:buChar char="•"/>
            </a:pPr>
            <a:r>
              <a:rPr lang="en-US" dirty="0">
                <a:solidFill>
                  <a:prstClr val="black"/>
                </a:solidFill>
                <a:ea typeface="Calibri"/>
                <a:cs typeface="Calibri"/>
                <a:sym typeface="Calibri"/>
              </a:rPr>
              <a:t>San Francisco</a:t>
            </a:r>
          </a:p>
          <a:p>
            <a:pPr marL="342882" indent="-342882">
              <a:lnSpc>
                <a:spcPct val="107000"/>
              </a:lnSpc>
              <a:buClr>
                <a:prstClr val="black"/>
              </a:buClr>
              <a:buSzPct val="100000"/>
              <a:buFont typeface="Arial" panose="020B0604020202020204" pitchFamily="34" charset="0"/>
              <a:buChar char="•"/>
            </a:pPr>
            <a:r>
              <a:rPr lang="en-US" dirty="0">
                <a:solidFill>
                  <a:prstClr val="black"/>
                </a:solidFill>
                <a:ea typeface="Calibri"/>
                <a:cs typeface="Calibri"/>
                <a:sym typeface="Calibri"/>
              </a:rPr>
              <a:t>San Jose (Santa Clara Cty)</a:t>
            </a:r>
          </a:p>
          <a:p>
            <a:pPr marL="342882" indent="-342882">
              <a:lnSpc>
                <a:spcPct val="107000"/>
              </a:lnSpc>
              <a:buClr>
                <a:prstClr val="black"/>
              </a:buClr>
              <a:buSzPct val="100000"/>
              <a:buFont typeface="Arial" panose="020B0604020202020204" pitchFamily="34" charset="0"/>
              <a:buChar char="•"/>
            </a:pPr>
            <a:r>
              <a:rPr lang="en-US" dirty="0">
                <a:solidFill>
                  <a:prstClr val="black"/>
                </a:solidFill>
                <a:ea typeface="Calibri"/>
                <a:cs typeface="Calibri"/>
                <a:sym typeface="Calibri"/>
              </a:rPr>
              <a:t>Seattle (Seattle-King Cty)</a:t>
            </a:r>
          </a:p>
          <a:p>
            <a:pPr marL="342882" indent="-342882">
              <a:lnSpc>
                <a:spcPct val="107000"/>
              </a:lnSpc>
              <a:buClr>
                <a:prstClr val="black"/>
              </a:buClr>
              <a:buSzPct val="100000"/>
              <a:buFont typeface="Arial" panose="020B0604020202020204" pitchFamily="34" charset="0"/>
              <a:buChar char="•"/>
            </a:pPr>
            <a:r>
              <a:rPr lang="en-US" dirty="0">
                <a:solidFill>
                  <a:prstClr val="black"/>
                </a:solidFill>
                <a:ea typeface="Calibri"/>
                <a:cs typeface="Calibri"/>
                <a:sym typeface="Calibri"/>
              </a:rPr>
              <a:t>Washington, D.C.</a:t>
            </a:r>
          </a:p>
        </p:txBody>
      </p:sp>
      <p:sp>
        <p:nvSpPr>
          <p:cNvPr id="2" name="TextBox 1"/>
          <p:cNvSpPr txBox="1"/>
          <p:nvPr/>
        </p:nvSpPr>
        <p:spPr>
          <a:xfrm>
            <a:off x="682752" y="5957114"/>
            <a:ext cx="4435248" cy="707886"/>
          </a:xfrm>
          <a:prstGeom prst="rect">
            <a:avLst/>
          </a:prstGeom>
          <a:noFill/>
        </p:spPr>
        <p:txBody>
          <a:bodyPr wrap="square" rtlCol="0">
            <a:spAutoFit/>
          </a:bodyPr>
          <a:lstStyle/>
          <a:p>
            <a:pPr algn="ctr"/>
            <a:r>
              <a:rPr lang="en-US" sz="2000" b="1" i="1" dirty="0">
                <a:solidFill>
                  <a:srgbClr val="FF0000"/>
                </a:solidFill>
              </a:rPr>
              <a:t>About 55 million – or 1 in 6 – Americans covered by BCHC-member LHDs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26" y="2211426"/>
            <a:ext cx="5208167" cy="3182769"/>
          </a:xfrm>
          <a:prstGeom prst="rect">
            <a:avLst/>
          </a:prstGeom>
        </p:spPr>
      </p:pic>
      <p:pic>
        <p:nvPicPr>
          <p:cNvPr id="13" name="Shape 149"/>
          <p:cNvPicPr preferRelativeResize="0"/>
          <p:nvPr/>
        </p:nvPicPr>
        <p:blipFill rotWithShape="1">
          <a:blip r:embed="rId4">
            <a:alphaModFix/>
          </a:blip>
          <a:srcRect/>
          <a:stretch/>
        </p:blipFill>
        <p:spPr>
          <a:xfrm>
            <a:off x="30880" y="108610"/>
            <a:ext cx="1901981" cy="1917700"/>
          </a:xfrm>
          <a:prstGeom prst="rect">
            <a:avLst/>
          </a:prstGeom>
          <a:noFill/>
          <a:ln>
            <a:noFill/>
          </a:ln>
        </p:spPr>
      </p:pic>
    </p:spTree>
    <p:extLst>
      <p:ext uri="{BB962C8B-B14F-4D97-AF65-F5344CB8AC3E}">
        <p14:creationId xmlns:p14="http://schemas.microsoft.com/office/powerpoint/2010/main" val="955300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CAB86-6974-4773-A0DB-151011A715E6}"/>
              </a:ext>
            </a:extLst>
          </p:cNvPr>
          <p:cNvSpPr>
            <a:spLocks noGrp="1"/>
          </p:cNvSpPr>
          <p:nvPr>
            <p:ph type="title"/>
          </p:nvPr>
        </p:nvSpPr>
        <p:spPr/>
        <p:txBody>
          <a:bodyPr/>
          <a:lstStyle/>
          <a:p>
            <a:r>
              <a:rPr lang="en-US" b="1" dirty="0">
                <a:latin typeface="Calibri Light" panose="020F0302020204030204" pitchFamily="34" charset="0"/>
                <a:cs typeface="Calibri Light" panose="020F0302020204030204" pitchFamily="34" charset="0"/>
              </a:rPr>
              <a:t>About CSTE</a:t>
            </a:r>
          </a:p>
        </p:txBody>
      </p:sp>
      <p:sp>
        <p:nvSpPr>
          <p:cNvPr id="3" name="Text Placeholder 2">
            <a:extLst>
              <a:ext uri="{FF2B5EF4-FFF2-40B4-BE49-F238E27FC236}">
                <a16:creationId xmlns:a16="http://schemas.microsoft.com/office/drawing/2014/main" id="{187F5B8A-0090-4E4D-A005-79CF79EBA06F}"/>
              </a:ext>
            </a:extLst>
          </p:cNvPr>
          <p:cNvSpPr>
            <a:spLocks noGrp="1"/>
          </p:cNvSpPr>
          <p:nvPr>
            <p:ph type="body" sz="quarter" idx="10"/>
          </p:nvPr>
        </p:nvSpPr>
        <p:spPr/>
        <p:txBody>
          <a:bodyPr>
            <a:normAutofit/>
          </a:bodyPr>
          <a:lstStyle/>
          <a:p>
            <a:r>
              <a:rPr lang="en-US" sz="3200" dirty="0">
                <a:latin typeface="Calibri" panose="020F0502020204030204" pitchFamily="34" charset="0"/>
                <a:cs typeface="Calibri" panose="020F0502020204030204" pitchFamily="34" charset="0"/>
              </a:rPr>
              <a:t>Formed in 1951 to define and recommend nationally notifiable diseases and conditions for CDC</a:t>
            </a:r>
          </a:p>
          <a:p>
            <a:r>
              <a:rPr lang="en-US" sz="3200" dirty="0">
                <a:latin typeface="Calibri" panose="020F0502020204030204" pitchFamily="34" charset="0"/>
                <a:cs typeface="Calibri" panose="020F0502020204030204" pitchFamily="34" charset="0"/>
              </a:rPr>
              <a:t>Membership association and community of practice on issues of surveillance and informatics</a:t>
            </a:r>
          </a:p>
          <a:p>
            <a:pPr lvl="1"/>
            <a:r>
              <a:rPr lang="en-US" sz="3200" dirty="0">
                <a:latin typeface="Calibri" panose="020F0502020204030204" pitchFamily="34" charset="0"/>
                <a:cs typeface="Calibri" panose="020F0502020204030204" pitchFamily="34" charset="0"/>
              </a:rPr>
              <a:t>Over 2000 members</a:t>
            </a:r>
          </a:p>
        </p:txBody>
      </p:sp>
    </p:spTree>
    <p:extLst>
      <p:ext uri="{BB962C8B-B14F-4D97-AF65-F5344CB8AC3E}">
        <p14:creationId xmlns:p14="http://schemas.microsoft.com/office/powerpoint/2010/main" val="3040667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952" y="170483"/>
            <a:ext cx="10972800" cy="1030639"/>
          </a:xfrm>
        </p:spPr>
        <p:txBody>
          <a:bodyPr>
            <a:normAutofit/>
          </a:bodyPr>
          <a:lstStyle/>
          <a:p>
            <a:r>
              <a:rPr lang="en-US" sz="4000" b="1" dirty="0">
                <a:latin typeface="Calibri Light" panose="020F0302020204030204" pitchFamily="34" charset="0"/>
                <a:cs typeface="Calibri Light" panose="020F0302020204030204" pitchFamily="34" charset="0"/>
              </a:rPr>
              <a:t>Background – Epi Capacity Assessment</a:t>
            </a:r>
          </a:p>
        </p:txBody>
      </p:sp>
      <p:sp>
        <p:nvSpPr>
          <p:cNvPr id="3" name="Text Placeholder 2"/>
          <p:cNvSpPr>
            <a:spLocks noGrp="1"/>
          </p:cNvSpPr>
          <p:nvPr>
            <p:ph type="body" sz="quarter" idx="10"/>
          </p:nvPr>
        </p:nvSpPr>
        <p:spPr/>
        <p:txBody>
          <a:bodyPr>
            <a:normAutofit/>
          </a:bodyPr>
          <a:lstStyle/>
          <a:p>
            <a:r>
              <a:rPr lang="en-US" sz="3000" dirty="0">
                <a:latin typeface="Calibri" panose="020F0502020204030204" pitchFamily="34" charset="0"/>
                <a:cs typeface="Calibri" panose="020F0502020204030204" pitchFamily="34" charset="0"/>
              </a:rPr>
              <a:t>CSTE has conducted ECAs in 2001, 2004, 2006, 2009, 2013, &amp; 2017</a:t>
            </a:r>
          </a:p>
          <a:p>
            <a:r>
              <a:rPr lang="en-US" sz="3000" dirty="0">
                <a:latin typeface="Calibri" panose="020F0502020204030204" pitchFamily="34" charset="0"/>
                <a:cs typeface="Calibri" panose="020F0502020204030204" pitchFamily="34" charset="0"/>
              </a:rPr>
              <a:t>ECA Objectives</a:t>
            </a:r>
          </a:p>
          <a:p>
            <a:pPr lvl="1"/>
            <a:r>
              <a:rPr lang="en-US" sz="3000" dirty="0">
                <a:latin typeface="Calibri" panose="020F0502020204030204" pitchFamily="34" charset="0"/>
                <a:cs typeface="Calibri" panose="020F0502020204030204" pitchFamily="34" charset="0"/>
              </a:rPr>
              <a:t>Enumerate the epidemiology workforce at State and Territorial health departments</a:t>
            </a:r>
          </a:p>
          <a:p>
            <a:pPr lvl="1"/>
            <a:r>
              <a:rPr lang="en-US" sz="3000" dirty="0">
                <a:latin typeface="Calibri" panose="020F0502020204030204" pitchFamily="34" charset="0"/>
                <a:cs typeface="Calibri" panose="020F0502020204030204" pitchFamily="34" charset="0"/>
              </a:rPr>
              <a:t>Describe epi capacity by subject area and Essential Public Health Services (EPHS) </a:t>
            </a:r>
          </a:p>
          <a:p>
            <a:pPr lvl="1"/>
            <a:r>
              <a:rPr lang="en-US" sz="3000" dirty="0">
                <a:latin typeface="Calibri" panose="020F0502020204030204" pitchFamily="34" charset="0"/>
                <a:cs typeface="Calibri" panose="020F0502020204030204" pitchFamily="34" charset="0"/>
              </a:rPr>
              <a:t>Describe the funding supporting the epi workforce</a:t>
            </a:r>
          </a:p>
          <a:p>
            <a:pPr lvl="1"/>
            <a:r>
              <a:rPr lang="en-US" sz="3000" dirty="0">
                <a:latin typeface="Calibri" panose="020F0502020204030204" pitchFamily="34" charset="0"/>
                <a:cs typeface="Calibri" panose="020F0502020204030204" pitchFamily="34" charset="0"/>
              </a:rPr>
              <a:t>Identify areas of concern among epi leadership</a:t>
            </a:r>
          </a:p>
        </p:txBody>
      </p:sp>
    </p:spTree>
    <p:extLst>
      <p:ext uri="{BB962C8B-B14F-4D97-AF65-F5344CB8AC3E}">
        <p14:creationId xmlns:p14="http://schemas.microsoft.com/office/powerpoint/2010/main" val="887312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STE_Powerpoint_Template_final">
  <a:themeElements>
    <a:clrScheme name="CSTE">
      <a:dk1>
        <a:srgbClr val="585543"/>
      </a:dk1>
      <a:lt1>
        <a:sysClr val="window" lastClr="FFFFFF"/>
      </a:lt1>
      <a:dk2>
        <a:srgbClr val="1B3473"/>
      </a:dk2>
      <a:lt2>
        <a:srgbClr val="EEECE1"/>
      </a:lt2>
      <a:accent1>
        <a:srgbClr val="7DAED3"/>
      </a:accent1>
      <a:accent2>
        <a:srgbClr val="F5D232"/>
      </a:accent2>
      <a:accent3>
        <a:srgbClr val="C4C7C8"/>
      </a:accent3>
      <a:accent4>
        <a:srgbClr val="9D986D"/>
      </a:accent4>
      <a:accent5>
        <a:srgbClr val="858C93"/>
      </a:accent5>
      <a:accent6>
        <a:srgbClr val="639EC8"/>
      </a:accent6>
      <a:hlink>
        <a:srgbClr val="0000FF"/>
      </a:hlink>
      <a:folHlink>
        <a:srgbClr val="800080"/>
      </a:folHlink>
    </a:clrScheme>
    <a:fontScheme name="CSTE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STE_Powerpoint_Template_final">
  <a:themeElements>
    <a:clrScheme name="CSTE">
      <a:dk1>
        <a:srgbClr val="585543"/>
      </a:dk1>
      <a:lt1>
        <a:sysClr val="window" lastClr="FFFFFF"/>
      </a:lt1>
      <a:dk2>
        <a:srgbClr val="1B3473"/>
      </a:dk2>
      <a:lt2>
        <a:srgbClr val="EEECE1"/>
      </a:lt2>
      <a:accent1>
        <a:srgbClr val="7DAED3"/>
      </a:accent1>
      <a:accent2>
        <a:srgbClr val="F5D232"/>
      </a:accent2>
      <a:accent3>
        <a:srgbClr val="C4C7C8"/>
      </a:accent3>
      <a:accent4>
        <a:srgbClr val="9D986D"/>
      </a:accent4>
      <a:accent5>
        <a:srgbClr val="858C93"/>
      </a:accent5>
      <a:accent6>
        <a:srgbClr val="639EC8"/>
      </a:accent6>
      <a:hlink>
        <a:srgbClr val="0000FF"/>
      </a:hlink>
      <a:folHlink>
        <a:srgbClr val="800080"/>
      </a:folHlink>
    </a:clrScheme>
    <a:fontScheme name="CSTE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NA18_PowerPointTemplate_4_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NA18_PowerPointTemplate_4_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NA18_PowerPointTemplate_4_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0B183EA3994F45A93A566573721147" ma:contentTypeVersion="13" ma:contentTypeDescription="Create a new document." ma:contentTypeScope="" ma:versionID="989ca67cf7651c61d4d5793f6e059ddc">
  <xsd:schema xmlns:xsd="http://www.w3.org/2001/XMLSchema" xmlns:xs="http://www.w3.org/2001/XMLSchema" xmlns:p="http://schemas.microsoft.com/office/2006/metadata/properties" xmlns:ns2="3eb14a06-e7df-4c5e-84fa-65c4f5d847d6" xmlns:ns3="61bb9be8-a637-4a7f-8279-e82e9f2babdb" targetNamespace="http://schemas.microsoft.com/office/2006/metadata/properties" ma:root="true" ma:fieldsID="7dbd87b6e94cb47fcb5af80132649f46" ns2:_="" ns3:_="">
    <xsd:import namespace="3eb14a06-e7df-4c5e-84fa-65c4f5d847d6"/>
    <xsd:import namespace="61bb9be8-a637-4a7f-8279-e82e9f2babd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b14a06-e7df-4c5e-84fa-65c4f5d847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5843e02-1a5f-413f-87a6-ea9781c62c54"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dexed="true"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1bb9be8-a637-4a7f-8279-e82e9f2babd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3a218be-c146-40eb-91e8-126d5289bed4}" ma:internalName="TaxCatchAll" ma:showField="CatchAllData" ma:web="61bb9be8-a637-4a7f-8279-e82e9f2babdb">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1bb9be8-a637-4a7f-8279-e82e9f2babdb" xsi:nil="true"/>
    <lcf76f155ced4ddcb4097134ff3c332f xmlns="3eb14a06-e7df-4c5e-84fa-65c4f5d847d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7445667-ED23-4794-896E-E01D95CE7B8F}"/>
</file>

<file path=customXml/itemProps2.xml><?xml version="1.0" encoding="utf-8"?>
<ds:datastoreItem xmlns:ds="http://schemas.openxmlformats.org/officeDocument/2006/customXml" ds:itemID="{14464DD8-B6DA-4924-BB38-B7F852722EE5}"/>
</file>

<file path=customXml/itemProps3.xml><?xml version="1.0" encoding="utf-8"?>
<ds:datastoreItem xmlns:ds="http://schemas.openxmlformats.org/officeDocument/2006/customXml" ds:itemID="{72658B1D-69C8-4D86-8E17-5D5000ABBE35}"/>
</file>

<file path=docProps/app.xml><?xml version="1.0" encoding="utf-8"?>
<Properties xmlns="http://schemas.openxmlformats.org/officeDocument/2006/extended-properties" xmlns:vt="http://schemas.openxmlformats.org/officeDocument/2006/docPropsVTypes">
  <TotalTime>941</TotalTime>
  <Words>4200</Words>
  <Application>Microsoft Office PowerPoint</Application>
  <PresentationFormat>Widescreen</PresentationFormat>
  <Paragraphs>334</Paragraphs>
  <Slides>46</Slides>
  <Notes>36</Notes>
  <HiddenSlides>0</HiddenSlides>
  <MMClips>0</MMClips>
  <ScaleCrop>false</ScaleCrop>
  <HeadingPairs>
    <vt:vector size="8" baseType="variant">
      <vt:variant>
        <vt:lpstr>Fonts Used</vt:lpstr>
      </vt:variant>
      <vt:variant>
        <vt:i4>11</vt:i4>
      </vt:variant>
      <vt:variant>
        <vt:lpstr>Theme</vt:lpstr>
      </vt:variant>
      <vt:variant>
        <vt:i4>6</vt:i4>
      </vt:variant>
      <vt:variant>
        <vt:lpstr>Embedded OLE Servers</vt:lpstr>
      </vt:variant>
      <vt:variant>
        <vt:i4>1</vt:i4>
      </vt:variant>
      <vt:variant>
        <vt:lpstr>Slide Titles</vt:lpstr>
      </vt:variant>
      <vt:variant>
        <vt:i4>46</vt:i4>
      </vt:variant>
    </vt:vector>
  </HeadingPairs>
  <TitlesOfParts>
    <vt:vector size="64" baseType="lpstr">
      <vt:lpstr>ＭＳ Ｐゴシック</vt:lpstr>
      <vt:lpstr>Arial</vt:lpstr>
      <vt:lpstr>Arial-Lgt-FC</vt:lpstr>
      <vt:lpstr>Arial-Mdm-FC</vt:lpstr>
      <vt:lpstr>Avenir</vt:lpstr>
      <vt:lpstr>Avenir LT 45 Book</vt:lpstr>
      <vt:lpstr>Calibri</vt:lpstr>
      <vt:lpstr>Calibri Light</vt:lpstr>
      <vt:lpstr>Courier New</vt:lpstr>
      <vt:lpstr>Times New Roman</vt:lpstr>
      <vt:lpstr>Wingdings</vt:lpstr>
      <vt:lpstr>Office Theme</vt:lpstr>
      <vt:lpstr>CSTE_Powerpoint_Template_final</vt:lpstr>
      <vt:lpstr>1_CSTE_Powerpoint_Template_final</vt:lpstr>
      <vt:lpstr>NA18_PowerPointTemplate_4_3</vt:lpstr>
      <vt:lpstr>1_NA18_PowerPointTemplate_4_3</vt:lpstr>
      <vt:lpstr>2_NA18_PowerPointTemplate_4_3</vt:lpstr>
      <vt:lpstr>Worksheet</vt:lpstr>
      <vt:lpstr>PowerPoint Presentation</vt:lpstr>
      <vt:lpstr>PowerPoint Presentation</vt:lpstr>
      <vt:lpstr>Outline of Session</vt:lpstr>
      <vt:lpstr>Acknowledgements</vt:lpstr>
      <vt:lpstr>Learning Objectives</vt:lpstr>
      <vt:lpstr>About BCHC</vt:lpstr>
      <vt:lpstr>30 Member Cities</vt:lpstr>
      <vt:lpstr>About CSTE</vt:lpstr>
      <vt:lpstr>Background – Epi Capacity Assessment</vt:lpstr>
      <vt:lpstr>Why State &amp; Local?</vt:lpstr>
      <vt:lpstr>Definitions</vt:lpstr>
      <vt:lpstr>Essential Public Health Services Defined</vt:lpstr>
      <vt:lpstr>Response Rate</vt:lpstr>
      <vt:lpstr>BCHC Results</vt:lpstr>
      <vt:lpstr>Structure and General Organization</vt:lpstr>
      <vt:lpstr>PowerPoint Presentation</vt:lpstr>
      <vt:lpstr>PowerPoint Presentation</vt:lpstr>
      <vt:lpstr>Unmet Staffing Needs</vt:lpstr>
      <vt:lpstr>PowerPoint Presentation</vt:lpstr>
      <vt:lpstr>PowerPoint Presentation</vt:lpstr>
      <vt:lpstr>PowerPoint Presentation</vt:lpstr>
      <vt:lpstr>PowerPoint Presentation</vt:lpstr>
      <vt:lpstr>PowerPoint Presentation</vt:lpstr>
      <vt:lpstr>BCHC Salary Ranges by Degree and Title</vt:lpstr>
      <vt:lpstr>PowerPoint Presentation</vt:lpstr>
      <vt:lpstr>Staffing levels are Inadequate</vt:lpstr>
      <vt:lpstr>Epis Enumerated</vt:lpstr>
      <vt:lpstr>Ideal Number of Epis</vt:lpstr>
      <vt:lpstr>Trends in Epis</vt:lpstr>
      <vt:lpstr>Specific skillsets are needed</vt:lpstr>
      <vt:lpstr>EPHS Capacity</vt:lpstr>
      <vt:lpstr>EPHS Capacity by Program Area</vt:lpstr>
      <vt:lpstr>Need to Improve EPHS </vt:lpstr>
      <vt:lpstr>Priority to Improve EPHS</vt:lpstr>
      <vt:lpstr>Training Priorities</vt:lpstr>
      <vt:lpstr>Uncertain funding affects staffing</vt:lpstr>
      <vt:lpstr>Funding Trends (Activities)</vt:lpstr>
      <vt:lpstr>Funding by Positions</vt:lpstr>
      <vt:lpstr>BCHC Vs States: Epis/100,000 people</vt:lpstr>
      <vt:lpstr>BCHC Vs States: Funding</vt:lpstr>
      <vt:lpstr>BCHC vs. States: Top Training Needs</vt:lpstr>
      <vt:lpstr>BCHC vs. States: Current Program Capacity, Perceived Need to Improve Capacity, Priority to Improve Capacity</vt:lpstr>
      <vt:lpstr>So What Did We Learn?</vt:lpstr>
      <vt:lpstr>Q/A &amp; Audience Discussion</vt:lpstr>
      <vt:lpstr>Contact Information</vt:lpstr>
      <vt:lpstr>Additional Sessions</vt:lpstr>
    </vt:vector>
  </TitlesOfParts>
  <Company>NACCHO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Outline of Session</dc:title>
  <dc:creator>Eduardo Hernandez</dc:creator>
  <cp:lastModifiedBy>Chrissie Juliano</cp:lastModifiedBy>
  <cp:revision>50</cp:revision>
  <dcterms:created xsi:type="dcterms:W3CDTF">2018-06-18T14:35:04Z</dcterms:created>
  <dcterms:modified xsi:type="dcterms:W3CDTF">2018-07-05T15:27:45Z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0x010100BD0B183EA3994F45A93A566573721147</vt:lpwstr>
  </property>
  <property fmtid="{D5CDD505-2E9C-101B-9397-08002B2CF9AE}" pid="3" name="MediaServiceImageTags">
    <vt:lpwstr/>
  </property>
</Properties>
</file>